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507" r:id="rId2"/>
    <p:sldId id="852" r:id="rId3"/>
    <p:sldId id="855" r:id="rId4"/>
    <p:sldId id="897" r:id="rId5"/>
    <p:sldId id="893" r:id="rId6"/>
    <p:sldId id="896" r:id="rId7"/>
    <p:sldId id="285" r:id="rId8"/>
    <p:sldId id="275" r:id="rId9"/>
    <p:sldId id="875" r:id="rId10"/>
    <p:sldId id="887" r:id="rId11"/>
    <p:sldId id="888" r:id="rId12"/>
    <p:sldId id="885" r:id="rId13"/>
    <p:sldId id="8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83" r:id="rId22"/>
    <p:sldId id="278" r:id="rId23"/>
    <p:sldId id="256" r:id="rId24"/>
    <p:sldId id="259" r:id="rId25"/>
    <p:sldId id="261" r:id="rId26"/>
    <p:sldId id="898" r:id="rId27"/>
    <p:sldId id="871" r:id="rId28"/>
    <p:sldId id="321" r:id="rId29"/>
    <p:sldId id="869" r:id="rId30"/>
    <p:sldId id="713" r:id="rId31"/>
    <p:sldId id="484" r:id="rId32"/>
    <p:sldId id="4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664"/>
  </p:normalViewPr>
  <p:slideViewPr>
    <p:cSldViewPr snapToGrid="0" snapToObjects="1">
      <p:cViewPr varScale="1">
        <p:scale>
          <a:sx n="112" d="100"/>
          <a:sy n="112" d="100"/>
        </p:scale>
        <p:origin x="1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5C5F6-FD2F-914D-968C-5484C3A3700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4AFEE-C7FE-E645-B756-CC1A9F98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6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0000" tIns="46800" rIns="90000" bIns="46800" anchor="t" anchorCtr="0"/>
          <a:lstStyle/>
          <a:p>
            <a:pPr lvl="0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0000" tIns="46800" rIns="90000" bIns="46800" anchor="t" anchorCtr="0"/>
          <a:lstStyle/>
          <a:p>
            <a:pPr lvl="0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0000" tIns="46800" rIns="90000" bIns="46800" anchor="t" anchorCtr="0"/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163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0000" tIns="46800" rIns="90000" bIns="46800" anchor="t" anchorCtr="0"/>
          <a:lstStyle/>
          <a:p>
            <a:pPr lvl="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061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 txBox="1">
            <a:spLocks noGrp="1"/>
          </p:cNvSpPr>
          <p:nvPr/>
        </p:nvSpPr>
        <p:spPr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30</a:t>
            </a:fld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9155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solidFill>
                  <a:srgbClr val="F7F3F3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30</a:t>
            </a:fld>
            <a:endParaRPr lang="en-US" altLang="zh-CN" dirty="0">
              <a:solidFill>
                <a:srgbClr val="F7F3F3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915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>
              <a:alpha val="100000"/>
            </a:srgbClr>
          </a:solidFill>
        </p:spPr>
      </p:sp>
      <p:sp>
        <p:nvSpPr>
          <p:cNvPr id="49157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 defTabSz="449580" eaLnBrk="1" hangingPunct="1">
              <a:spcBef>
                <a:spcPts val="45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3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 txBox="1">
            <a:spLocks noGrp="1"/>
          </p:cNvSpPr>
          <p:nvPr/>
        </p:nvSpPr>
        <p:spPr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31</a:t>
            </a:fld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5299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solidFill>
                  <a:srgbClr val="F7F3F3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31</a:t>
            </a:fld>
            <a:endParaRPr lang="en-US" altLang="zh-CN" dirty="0">
              <a:solidFill>
                <a:srgbClr val="F7F3F3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530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>
              <a:alpha val="100000"/>
            </a:srgbClr>
          </a:solidFill>
        </p:spPr>
      </p:sp>
      <p:sp>
        <p:nvSpPr>
          <p:cNvPr id="55301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 defTabSz="449580" eaLnBrk="1" hangingPunct="1">
              <a:spcBef>
                <a:spcPts val="45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8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 txBox="1">
            <a:spLocks noGrp="1"/>
          </p:cNvSpPr>
          <p:nvPr/>
        </p:nvSpPr>
        <p:spPr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32</a:t>
            </a:fld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7347" name="Text Box 1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lstStyle/>
          <a:p>
            <a:pPr lvl="0" algn="r" defTabSz="449580" eaLnBrk="1" hangingPunct="1">
              <a:spcBef>
                <a:spcPct val="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zh-CN" dirty="0">
                <a:solidFill>
                  <a:srgbClr val="F7F3F3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32</a:t>
            </a:fld>
            <a:endParaRPr lang="en-US" altLang="zh-CN" dirty="0">
              <a:solidFill>
                <a:srgbClr val="F7F3F3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734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>
              <a:alpha val="100000"/>
            </a:srgbClr>
          </a:solidFill>
        </p:spPr>
      </p:sp>
      <p:sp>
        <p:nvSpPr>
          <p:cNvPr id="57349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90000" tIns="46800" rIns="90000" bIns="46800" anchor="ctr" anchorCtr="0"/>
          <a:lstStyle/>
          <a:p>
            <a:pPr lvl="0" defTabSz="449580" eaLnBrk="1" hangingPunct="1">
              <a:spcBef>
                <a:spcPts val="450"/>
              </a:spcBef>
              <a:buClrTx/>
              <a:buFontTx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973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Qjy1gKQ4d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89zSBB5RUuM" TargetMode="External"/><Relationship Id="rId5" Type="http://schemas.openxmlformats.org/officeDocument/2006/relationships/hyperlink" Target="https://www.youtube.com/watch?v=4paC6yuKBdo" TargetMode="External"/><Relationship Id="rId4" Type="http://schemas.openxmlformats.org/officeDocument/2006/relationships/hyperlink" Target="https://www.youtube.com/watch?v=G-YpX7VI1zA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7UeMHJ5G6U" TargetMode="External"/><Relationship Id="rId2" Type="http://schemas.openxmlformats.org/officeDocument/2006/relationships/hyperlink" Target="https://www.youtube.com/watch?v=9Qjy1gKQ4d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rtical Rainb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5837" y="-100012"/>
            <a:ext cx="13381037" cy="954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/>
          <p:nvPr/>
        </p:nvSpPr>
        <p:spPr>
          <a:xfrm>
            <a:off x="0" y="0"/>
            <a:ext cx="91440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TW" altLang="en-US" sz="6000" b="1" dirty="0">
              <a:latin typeface="DFPYanKaiW5-B5-AZ"/>
              <a:ea typeface="PMingLiU" panose="02020500000000000000" pitchFamily="18" charset="-120"/>
            </a:endParaRPr>
          </a:p>
        </p:txBody>
      </p:sp>
      <p:sp>
        <p:nvSpPr>
          <p:cNvPr id="3076" name="Rectangle 4"/>
          <p:cNvSpPr/>
          <p:nvPr/>
        </p:nvSpPr>
        <p:spPr>
          <a:xfrm>
            <a:off x="323850" y="381000"/>
            <a:ext cx="8820150" cy="563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zh-TW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願主悅納我們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zh-TW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同心敬拜</a:t>
            </a:r>
            <a:r>
              <a:rPr lang="zh-CN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讚美</a:t>
            </a:r>
            <a:endParaRPr lang="zh-CN" altLang="zh-TW" sz="7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en-US" altLang="zh-TW" sz="7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zh-CN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以馬内利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zh-CN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</a:t>
            </a:r>
            <a:r>
              <a:rPr lang="zh-TW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豐滿的與我們同在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A553-D541-3FDF-C7AD-C5CDD8A6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5330" cy="1143000"/>
          </a:xfrm>
        </p:spPr>
        <p:txBody>
          <a:bodyPr>
            <a:noAutofit/>
          </a:bodyPr>
          <a:lstStyle/>
          <a:p>
            <a:r>
              <a:rPr lang="zh-TW" altLang="en-US" sz="32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七國的民</a:t>
            </a:r>
            <a:r>
              <a:rPr lang="zh-TW" altLang="en-US" sz="3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、都比你強大，你要把他們</a:t>
            </a:r>
            <a:r>
              <a:rPr lang="zh-TW" altLang="en-US" sz="32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BDC4-C502-377A-8B06-21E55EDCF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30"/>
            <a:ext cx="8355330" cy="518890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耶和華你 神領你進入要得為業之地，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從你面前趕出許多國民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就是赫人、革迦撒人、亞摩利人、迦南人、比利洗人、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希未人、耶布斯人、共</a:t>
            </a:r>
            <a:r>
              <a:rPr lang="zh-TW" altLang="en-US" sz="34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七國的民</a:t>
            </a: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、都比你強大。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耶和華你 神將他們交給你擊殺，那時你要把他們</a:t>
            </a:r>
            <a:r>
              <a:rPr lang="zh-TW" altLang="en-US" sz="34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r>
              <a:rPr lang="zh-TW" altLang="en-US" sz="3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sz="3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26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不可與他們立約、也不可憐恤他們。不可與他們結親、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不可將你的女兒嫁他們的兒子，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也不可叫你的兒子娶他們的女兒。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因為她必使你兒子轉離不跟從主、去事奉別神，</a:t>
            </a:r>
            <a:endParaRPr lang="en-US" altLang="zh-TW" sz="3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以致耶和華的怒氣向你們發作，就速速的將你們滅絕。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你們卻要這樣待他們、拆毀他們的祭壇、打碎他們的柱像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砍下他們的木偶、用火焚燒他們雕刻的偶像。</a:t>
            </a:r>
            <a:endParaRPr lang="en-US" altLang="zh-TW" sz="3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lang="zh-TW" altLang="en-US" sz="3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申命记</a:t>
            </a:r>
            <a:r>
              <a:rPr lang="en-US" altLang="zh-TW" sz="3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7:1-5</a:t>
            </a:r>
            <a:r>
              <a:rPr lang="zh-TW" altLang="en-US" sz="3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sz="3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308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1F89-EDF4-C745-4517-B568C39C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誰趕的？  </a:t>
            </a:r>
            <a:r>
              <a:rPr lang="zh-TW" altLang="en-US" sz="66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祂</a:t>
            </a:r>
            <a:r>
              <a:rPr lang="zh-TW" altLang="en-US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必在你們面前趕出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71543-012D-4B29-E0A5-6FC0CD0D5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77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約書亞對以色列人說：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你們近前來、聽耶和華你們 神的話。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約書亞說：看哪！普天下主的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約櫃必在你們前頭過去到約但河裡，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因此你們就知道在你們中間有永生 神．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並且</a:t>
            </a:r>
            <a:r>
              <a:rPr lang="zh-TW" altLang="en-US" sz="35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祂必在你們面前趕出</a:t>
            </a:r>
            <a:endParaRPr lang="en-US" altLang="zh-TW" sz="3500" b="1" i="0" dirty="0">
              <a:solidFill>
                <a:schemeClr val="accent6">
                  <a:lumMod val="75000"/>
                </a:schemeClr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5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迦南人、赫人、希未人、比利洗人、革迦撒人、亞摩利人、耶布斯人。</a:t>
            </a:r>
            <a:endParaRPr lang="en-US" altLang="zh-TW" sz="35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（約書亞記</a:t>
            </a:r>
            <a:r>
              <a:rPr lang="en-US" altLang="zh-TW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3:9-10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61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200A-DB74-B5B8-AA47-8A021A6C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將我的百姓以色列人從埃及領出來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00D90-BB09-D446-8D23-BA141857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1245870"/>
            <a:ext cx="8515350" cy="4880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耶和華說：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我的百姓在埃及所受的困苦，我實在看見了，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他們因受督工的轄制所發的哀聲，我也聽見了。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我原知道他們的痛苦。我下來是要救他們脫離埃及人的手，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領他們出了那地，到美好寬闊流奶與蜜之地，就是到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迦南人、赫人、亞摩利人、比利洗人、希未人、耶布斯人之地。</a:t>
            </a:r>
            <a:endParaRPr lang="en-US" altLang="zh-TW" sz="2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現在以色列人的哀聲達到我耳中，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我也看見埃及人怎樣欺壓他們。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故此我要打發你去見法老，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使你可以將我的百姓以色列人從埃及領出來。</a:t>
            </a:r>
            <a:endParaRPr lang="en-US" altLang="zh-TW" sz="24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（出埃及記</a:t>
            </a:r>
            <a:r>
              <a:rPr lang="en-US" altLang="zh-TW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3:7-10</a:t>
            </a:r>
            <a:r>
              <a:rPr lang="zh-TW" altLang="en-US" sz="24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sz="2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51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BB65-4BB9-A1E9-74CC-C39FDDDD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迦南诸族 </a:t>
            </a:r>
            <a:r>
              <a:rPr lang="zh-TW" altLang="en-US" sz="44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都</a:t>
            </a:r>
            <a:r>
              <a:rPr lang="zh-TW" altLang="en-US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br>
              <a:rPr lang="zh-TW" altLang="en-US" sz="4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DCAEC-0A39-AD73-413C-F1E43B25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zh-TW" altLang="en-US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只要照耶和華你 神所吩咐的，將這赫人、亞摩利人、</a:t>
            </a:r>
            <a:endParaRPr lang="en-US" altLang="zh-TW" sz="3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迦南人、比利洗人、希未人、耶布斯人，都</a:t>
            </a:r>
            <a:r>
              <a:rPr lang="zh-TW" altLang="en-US" sz="32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r>
              <a:rPr lang="zh-TW" altLang="en-US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sz="3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（申命記</a:t>
            </a:r>
            <a:r>
              <a:rPr lang="en-US" altLang="zh-TW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20:17</a:t>
            </a:r>
            <a:r>
              <a:rPr lang="zh-TW" altLang="en-US" sz="3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3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3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在以色列人进入迦南前，</a:t>
            </a:r>
            <a:endParaRPr lang="en-US" altLang="zh-TW" sz="33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3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革迦撒人已经迁离部分地区，</a:t>
            </a:r>
            <a:endParaRPr lang="en-US" altLang="zh-TW" sz="33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3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圣经有时列举民族并非每次都完全相同。</a:t>
            </a:r>
          </a:p>
          <a:p>
            <a:pPr marL="0" indent="0" algn="ctr">
              <a:buNone/>
            </a:pPr>
            <a:r>
              <a:rPr lang="zh-TW" altLang="en-US" sz="33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有时列六族，有时列七族，有时甚至列更多族群。</a:t>
            </a:r>
          </a:p>
          <a:p>
            <a:pPr marL="0" indent="0" algn="ctr">
              <a:buNone/>
            </a:pPr>
            <a:r>
              <a:rPr lang="zh-TW" altLang="en-US" sz="33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重点在于「迦南诸族」</a:t>
            </a:r>
            <a:r>
              <a:rPr lang="zh-TW" altLang="en-US" sz="33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都</a:t>
            </a:r>
            <a:r>
              <a:rPr lang="zh-TW" altLang="en-US" sz="33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endParaRPr lang="zh-TW" altLang="en-US" sz="33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3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0865"/>
            <a:ext cx="8401050" cy="4285298"/>
          </a:xfrm>
        </p:spPr>
        <p:txBody>
          <a:bodyPr>
            <a:normAutofit fontScale="92500" lnSpcReduction="10000"/>
          </a:bodyPr>
          <a:lstStyle/>
          <a:p>
            <a:pPr marL="514350" indent="-514350" algn="ctr">
              <a:buAutoNum type="arabicPeriod"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赫人（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Hittites）</a:t>
            </a:r>
          </a:p>
          <a:p>
            <a:pPr marL="0" indent="0" algn="ctr">
              <a:buNone/>
            </a:pPr>
            <a:r>
              <a:rPr lang="zh-TW" altLang="en-US" sz="3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象徵：驚嚇、懼怕、恐懼</a:t>
            </a:r>
            <a:r>
              <a:rPr lang="zh-TW" altLang="en-US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、焦慮、憂慮的靈</a:t>
            </a:r>
            <a:endParaRPr lang="zh-TW" altLang="en-US" sz="3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害怕失敗 害怕未來 </a:t>
            </a:r>
          </a:p>
          <a:p>
            <a:pPr marL="0" indent="0" algn="ctr">
              <a:buNone/>
            </a:pPr>
            <a:r>
              <a:rPr lang="zh-TW" altLang="en-US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害怕疾病 害怕環境</a:t>
            </a:r>
            <a:endParaRPr lang="zh-TW" alt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zh-TW" altLang="en-US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TW" altLang="en-US" sz="30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邪惡勢力：</a:t>
            </a:r>
            <a:r>
              <a:rPr lang="zh-TW" altLang="en-US" sz="30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使人對生活充滿憂</a:t>
            </a:r>
            <a:r>
              <a:rPr lang="zh-TW" altLang="en-US" sz="30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懼</a:t>
            </a:r>
            <a:r>
              <a:rPr lang="zh-TW" altLang="en-US" sz="30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，無法憑信心交託</a:t>
            </a:r>
            <a:r>
              <a:rPr lang="zh-TW" altLang="en-US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</a:t>
            </a:r>
            <a:endParaRPr lang="en-US" altLang="zh-TW" sz="3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1800" b="1" dirty="0">
              <a:solidFill>
                <a:srgbClr val="0070C0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buNone/>
            </a:pPr>
            <a:r>
              <a:rPr lang="zh-TW" altLang="en-US" sz="30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　神賜給我們、不是膽怯的心，</a:t>
            </a:r>
            <a:endParaRPr lang="en-US" altLang="zh-TW" sz="30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0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乃是剛強、仁愛、謹守的心。</a:t>
            </a:r>
            <a:endParaRPr lang="en-US" altLang="zh-TW" sz="30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0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lang="zh-TW" altLang="en-US" sz="3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約翰福音 </a:t>
            </a:r>
            <a:r>
              <a:rPr lang="en-US" altLang="zh-TW" sz="3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8:44</a:t>
            </a:r>
            <a:r>
              <a:rPr lang="zh-TW" altLang="en-US" sz="30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zh-TW" altLang="en-US" sz="30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5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0865"/>
            <a:ext cx="8229600" cy="487997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TW" sz="96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</a:t>
            </a:r>
            <a:r>
              <a:rPr lang="zh-TW" altLang="en-US" sz="96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革迦撒人（</a:t>
            </a:r>
            <a:r>
              <a:rPr lang="en-US" sz="9600" b="1" dirty="0" err="1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Girgashites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象徵：屬世、貪戀世界、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屬靈的遲鈍</a:t>
            </a: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不信的靈</a:t>
            </a: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與泥土、地土有關。</a:t>
            </a:r>
          </a:p>
          <a:p>
            <a:pPr marL="0" indent="0" algn="ctr">
              <a:buNone/>
            </a:pPr>
            <a:r>
              <a:rPr lang="zh-TW" altLang="en-US" sz="9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只顧今生  物質主義  愛世界過於愛神</a:t>
            </a:r>
            <a:endParaRPr lang="en-US" altLang="zh-TW" sz="9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96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邪惡勢力：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使人對神的話語無感、冷漠，遇到困難時</a:t>
            </a:r>
            <a:endParaRPr lang="en-US" altLang="zh-TW" sz="96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 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經常懷疑神的應許，缺乏持續跟隨神的動力。 </a:t>
            </a:r>
            <a:endParaRPr lang="en-US" altLang="zh-TW" sz="96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zh-TW" altLang="en-US" sz="176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不要愛世界、和世界上的事。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人若愛世界，愛父的心就不在他裡面了。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因為凡世界上的事、就像肉體的情慾、眼目的情慾、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並今生的驕傲、都不是從父來的，乃是從世界來的。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這世界、和其上的情慾，都要過去，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惟獨遵行 神旨意的，是永遠常存。（約翰一書 </a:t>
            </a:r>
            <a:r>
              <a:rPr lang="en-US" altLang="zh-TW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2:15-17</a:t>
            </a: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56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sz="38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0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0864"/>
            <a:ext cx="8355330" cy="487997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altLang="zh-TW" sz="65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</a:t>
            </a:r>
            <a:r>
              <a:rPr lang="zh-TW" altLang="en-US" sz="65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亞摩利人（</a:t>
            </a: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Amorites）</a:t>
            </a:r>
          </a:p>
          <a:p>
            <a:pPr marL="0" indent="0" algn="ctr">
              <a:buNone/>
            </a:pPr>
            <a:r>
              <a:rPr lang="zh-TW" altLang="en-US" sz="58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象徵：驕傲、自高</a:t>
            </a:r>
            <a:r>
              <a:rPr lang="zh-TW" altLang="en-US" sz="58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、自我中心、謊言的靈</a:t>
            </a:r>
            <a:endParaRPr lang="en-US" altLang="zh-TW" sz="58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亞摩利有「高大」之意</a:t>
            </a:r>
            <a:endParaRPr lang="en-US" altLang="zh-TW" sz="5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自以為義  驕傲自滿  不肯悔改</a:t>
            </a:r>
            <a:endParaRPr lang="en-US" altLang="zh-TW" sz="5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54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邪惡勢力</a:t>
            </a:r>
            <a:r>
              <a:rPr lang="zh-TW" altLang="en-US" sz="54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54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使人自以為是、聽不進勸告，</a:t>
            </a: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常</a:t>
            </a:r>
            <a:r>
              <a:rPr lang="zh-TW" altLang="en-US" sz="54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自我誇耀，   </a:t>
            </a:r>
            <a:endParaRPr lang="en-US" altLang="zh-TW" sz="54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</a:t>
            </a:r>
            <a:r>
              <a:rPr lang="zh-TW" altLang="en-US" sz="54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保護自己而說謊、推卸責任。</a:t>
            </a:r>
            <a:endParaRPr lang="en-US" altLang="zh-TW" sz="5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54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8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但祂賜更多的恩典。所以經上說：</a:t>
            </a:r>
            <a:endParaRPr lang="en-US" altLang="zh-TW" sz="58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8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神阻擋驕傲的人、賜恩給謙卑的人</a:t>
            </a:r>
            <a:endParaRPr lang="en-US" altLang="zh-TW" sz="58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8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lang="zh-TW" altLang="en-US" sz="58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雅各書 </a:t>
            </a:r>
            <a:r>
              <a:rPr lang="en-US" altLang="zh-TW" sz="58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4:6</a:t>
            </a:r>
            <a:r>
              <a:rPr lang="zh-TW" altLang="en-US" sz="58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zh-TW" altLang="en-US" sz="58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3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1840864"/>
            <a:ext cx="8698230" cy="487997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altLang="zh-TW" sz="7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7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迦南人（</a:t>
            </a: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Canaanites）</a:t>
            </a:r>
          </a:p>
          <a:p>
            <a:pPr marL="0" indent="0" algn="ctr">
              <a:buNone/>
            </a:pPr>
            <a:r>
              <a:rPr lang="zh-TW" altLang="en-US" sz="70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象徵：貪婪、屬世、拜偶像的靈</a:t>
            </a:r>
          </a:p>
          <a:p>
            <a:pPr marL="0" indent="0" algn="ctr">
              <a:buNone/>
            </a:pPr>
            <a:r>
              <a:rPr lang="zh-TW" altLang="en-US" sz="70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迦南人是商業民族</a:t>
            </a:r>
            <a:endParaRPr lang="en-US" altLang="zh-TW" sz="70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7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金錢至上  利益掛帥  瑪門崇拜</a:t>
            </a:r>
            <a:endParaRPr lang="en-US" altLang="zh-TW" sz="7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70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邪惡勢力</a:t>
            </a:r>
            <a:r>
              <a:rPr lang="zh-TW" altLang="en-US" sz="70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70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使人內心被金錢、物質、世俗價值觀充滿，</a:t>
            </a:r>
            <a:endParaRPr lang="en-US" altLang="zh-TW" sz="70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70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看個人利益比神還重要，偏離屬靈追求。 </a:t>
            </a:r>
            <a:endParaRPr lang="en-US" altLang="zh-TW" sz="70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59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一個人不能事奉兩個主</a:t>
            </a:r>
            <a:r>
              <a:rPr lang="en-US" altLang="zh-TW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0" indent="0" algn="ctr">
              <a:buNone/>
            </a:pP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不是惡這個愛那個、就是重這個輕那個</a:t>
            </a:r>
            <a:r>
              <a:rPr lang="en-US" altLang="zh-TW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0" indent="0" algn="ctr">
              <a:buNone/>
            </a:pP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你們不能又事奉</a:t>
            </a:r>
            <a:r>
              <a:rPr lang="en-US" altLang="zh-TW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神、又事奉瑪門。</a:t>
            </a:r>
            <a:endParaRPr lang="en-US" altLang="zh-TW" sz="59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en-US" altLang="zh-TW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〔</a:t>
            </a: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瑪門是財利的意思</a:t>
            </a:r>
            <a:r>
              <a:rPr lang="en-US" altLang="zh-TW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〕</a:t>
            </a: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（馬太福音</a:t>
            </a:r>
            <a:r>
              <a:rPr lang="en-US" altLang="zh-TW" sz="59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6:24</a:t>
            </a:r>
            <a:r>
              <a:rPr lang="zh-TW" altLang="en-US" sz="59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zh-TW" altLang="en-US" sz="59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zh-TW" altLang="en-US" sz="48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0864"/>
            <a:ext cx="8229600" cy="487997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TW" sz="128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5.</a:t>
            </a:r>
            <a:r>
              <a:rPr lang="zh-TW" altLang="en-US" sz="128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比利洗人（</a:t>
            </a:r>
            <a:r>
              <a:rPr lang="en-US" sz="128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Perizzites）</a:t>
            </a: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象徵：沒有界限、放縱肉體、</a:t>
            </a:r>
            <a:r>
              <a:rPr lang="zh-TW" altLang="en-US" sz="112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屬靈的隨便、懈怠</a:t>
            </a:r>
            <a:endParaRPr lang="en-US" altLang="zh-TW" sz="128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28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居住在無城牆村莊 沒有屬靈保護 </a:t>
            </a:r>
            <a:endParaRPr lang="en-US" altLang="zh-TW" sz="128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沒有節制 放任情慾</a:t>
            </a:r>
            <a:endParaRPr lang="en-US" altLang="zh-TW" sz="1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96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邪惡勢力</a:t>
            </a:r>
            <a:r>
              <a:rPr lang="zh-TW" altLang="en-US" sz="96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使人屬靈生命停滯不前，對禱告、讀經、聚會</a:t>
            </a:r>
            <a:endParaRPr lang="en-US" altLang="zh-TW" sz="96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TW" altLang="en-US" sz="96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</a:t>
            </a:r>
            <a:r>
              <a:rPr lang="zh-TW" altLang="en-US" sz="96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「差不多就好」的心態，缺乏屬靈警醒。 </a:t>
            </a:r>
            <a:endParaRPr lang="en-US" altLang="zh-TW" sz="128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9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人不制伏自己的心、好像毀壞的城邑沒有牆垣。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96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lang="zh-TW" altLang="en-US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箴言 </a:t>
            </a:r>
            <a:r>
              <a:rPr lang="en-US" altLang="zh-TW" sz="9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25:28</a:t>
            </a:r>
            <a:r>
              <a:rPr lang="zh-TW" altLang="en-US" sz="96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你要保守你心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勝過保守一切</a:t>
            </a:r>
            <a:r>
              <a:rPr lang="en-US" altLang="zh-TW" sz="96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〔</a:t>
            </a:r>
            <a:r>
              <a:rPr lang="zh-TW" altLang="en-US" sz="96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或作你要切切保守你心</a:t>
            </a:r>
            <a:r>
              <a:rPr lang="en-US" altLang="zh-TW" sz="96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〕</a:t>
            </a:r>
            <a:r>
              <a:rPr lang="en-US" altLang="zh-TW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因為一生的果效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是由心發出。（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箴言 </a:t>
            </a:r>
            <a:r>
              <a:rPr lang="en-US" altLang="zh-TW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4:23</a:t>
            </a: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zh-TW" altLang="en-US" sz="112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16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1692276"/>
            <a:ext cx="8983980" cy="50285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TW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6.</a:t>
            </a:r>
            <a:r>
              <a:rPr lang="zh-TW" altLang="en-US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希未人（</a:t>
            </a:r>
            <a:r>
              <a:rPr lang="en-US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Hivites）</a:t>
            </a: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象徵：欺騙、詭詐、</a:t>
            </a: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屬靈混亂</a:t>
            </a:r>
            <a:endParaRPr lang="en-US" altLang="zh-TW" sz="11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基遍人就是希未族，利用詭計欺騙約書亞。</a:t>
            </a:r>
            <a:endParaRPr lang="en-US" altLang="zh-TW" sz="11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假冒 欺騙 屬靈混亂</a:t>
            </a:r>
            <a:endParaRPr lang="en-US" altLang="zh-TW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邪惡勢力</a:t>
            </a:r>
            <a:r>
              <a:rPr lang="zh-TW" altLang="en-US" sz="112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使人不治死眼目的情慾、肉體的情慾、</a:t>
            </a:r>
            <a:endParaRPr lang="en-US" altLang="zh-TW" sz="112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今生的驕傲，容易被情緒牽絆。</a:t>
            </a:r>
            <a:endParaRPr lang="en-US" altLang="zh-TW" sz="112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zh-TW" altLang="en-US" sz="9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你們是出於你們的父魔鬼、你們父的私慾，你們偏要行。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牠</a:t>
            </a: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從起初是殺人的、不守真理，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因牠心裡沒有真理，牠說謊是出於自己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sz="112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因牠本來是說謊的，也是說謊之人的父。</a:t>
            </a:r>
            <a:r>
              <a:rPr lang="zh-TW" altLang="en-US" sz="8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（約翰福音 </a:t>
            </a:r>
            <a:r>
              <a:rPr lang="en-US" altLang="zh-TW" sz="8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8:44</a:t>
            </a:r>
            <a:r>
              <a:rPr lang="zh-TW" altLang="en-US" sz="80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sz="80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zh-TW" altLang="en-US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terfall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00515" name="Rectangle 3"/>
          <p:cNvSpPr>
            <a:spLocks noChangeArrowheads="1"/>
          </p:cNvSpPr>
          <p:nvPr/>
        </p:nvSpPr>
        <p:spPr bwMode="auto">
          <a:xfrm>
            <a:off x="0" y="476250"/>
            <a:ext cx="9144000" cy="35702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活水得勝教會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竭誠歡迎您來參加聚會，享受天父同在平安喜樂！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主日敬拜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10:30am</a:t>
            </a:r>
            <a:endParaRPr lang="zh-TW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                     </a:t>
            </a: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000516" name="Rectangle 4"/>
          <p:cNvSpPr>
            <a:spLocks noChangeArrowheads="1"/>
          </p:cNvSpPr>
          <p:nvPr/>
        </p:nvSpPr>
        <p:spPr bwMode="auto">
          <a:xfrm>
            <a:off x="0" y="3789363"/>
            <a:ext cx="9144000" cy="31700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活道聖經觸人心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飄泊浪子快歸家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水深湖海得靈魂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受造萬物歸原主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活潑聖靈常引導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恩典憐憫都夠用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水源深處必得魚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祝福應許皆成就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網站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nylivingwater.com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000" b="1" dirty="0">
              <a:solidFill>
                <a:srgbClr val="0066FF"/>
              </a:solidFill>
              <a:effectLst>
                <a:outerShdw blurRad="38100" dist="38100" dir="2700000">
                  <a:srgbClr val="000000"/>
                </a:outerShdw>
              </a:effectLst>
              <a:latin typeface="Forte" panose="03060902040502070203" pitchFamily="66" charset="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迦南七族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0864"/>
            <a:ext cx="8446770" cy="487997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TW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7.</a:t>
            </a:r>
            <a:r>
              <a:rPr lang="zh-TW" altLang="en-US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耶布斯人（</a:t>
            </a:r>
            <a:r>
              <a:rPr lang="en-US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Jebusites）</a:t>
            </a: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象徵：壓制、轄制、</a:t>
            </a: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剛硬、悖逆</a:t>
            </a: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</a:t>
            </a: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踐踏的靈</a:t>
            </a:r>
            <a:endParaRPr lang="en-US" altLang="zh-TW" sz="11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耶布斯意為踐踏。</a:t>
            </a:r>
            <a:endParaRPr lang="en-US" altLang="zh-TW" sz="11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苦毒 壓迫 綑綁 黑暗權勢</a:t>
            </a:r>
            <a:endParaRPr lang="en-US" altLang="zh-TW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u="none" strike="noStrike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邪惡勢力</a:t>
            </a:r>
            <a:r>
              <a:rPr lang="zh-TW" altLang="en-US" sz="11200" b="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使人內心剛硬，不願順服神的帶領與管教，</a:t>
            </a:r>
            <a:endParaRPr lang="en-US" altLang="zh-TW" sz="112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常在教會團體中蓄意製造混亂，攔阻真實的敬拜。</a:t>
            </a:r>
            <a:endParaRPr lang="en-US" altLang="zh-TW" sz="112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zh-TW" altLang="en-US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主的靈在我身上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因為祂用膏膏我、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叫我傳福音給貧窮的人；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差遣我報告被擄的得釋放、瞎眼的得看見，</a:t>
            </a:r>
            <a:endParaRPr lang="en-US" altLang="zh-TW" sz="112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叫那受壓制的得自由。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（路加福音 </a:t>
            </a:r>
            <a:r>
              <a:rPr lang="en-US" altLang="zh-TW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4:18</a:t>
            </a:r>
            <a:r>
              <a:rPr lang="zh-TW" altLang="en-US" sz="112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zh-TW" altLang="en-US" sz="9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EFC4-58FC-8A67-F524-BBA47D9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65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E34BE-91F1-DBC4-B423-FE37A271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1672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數字時代基督徒要趕出的</a:t>
            </a:r>
            <a:br>
              <a:rPr lang="en-US" altLang="zh-TW" sz="32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32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不是外面的民族，而是裡面的罪性</a:t>
            </a:r>
            <a:endParaRPr lang="en-US" sz="32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8AC6E-24CD-AAB7-F54B-6B37C1594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891970"/>
            <a:ext cx="8513737" cy="488602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我們並不是與屬血氣的爭戰，</a:t>
            </a:r>
            <a:endParaRPr lang="en-US" altLang="zh-TW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乃是與那些執政的、掌權的、管轄這幽暗世界的，</a:t>
            </a:r>
            <a:endParaRPr lang="en-US" altLang="zh-TW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以及天空屬靈氣的惡魔爭戰。  （以弗所書 </a:t>
            </a:r>
            <a:r>
              <a:rPr lang="en-US" altLang="zh-TW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6:12</a:t>
            </a: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36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神要求</a:t>
            </a: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以色列人將這七族「</a:t>
            </a:r>
            <a:r>
              <a:rPr lang="zh-TW" altLang="en-US" sz="31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滅絕淨盡</a:t>
            </a: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」，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並非鼓勵殘暴的種族屠殺，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而是</a:t>
            </a:r>
            <a:r>
              <a:rPr lang="zh-TW" altLang="en-US" sz="31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為了保護屬神子民的屬靈生命</a:t>
            </a: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防止罪惡與異教風俗敗壞整個群體。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在信仰實踐中，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提醒我們對付心中的隱而未現的罪，不給魔鬼留地步。 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如何勝過這些生命的攔阻？</a:t>
            </a:r>
            <a:endParaRPr lang="en-US" altLang="zh-TW" sz="3100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100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生活中遇到的問題挑戰，如何靠著真理與禱告來勝過！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229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C9B6A-09DA-F15E-F2F9-C3F21E50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153572"/>
            <a:ext cx="2615391" cy="4461163"/>
          </a:xfrm>
        </p:spPr>
        <p:txBody>
          <a:bodyPr>
            <a:normAutofit fontScale="90000"/>
          </a:bodyPr>
          <a:lstStyle/>
          <a:p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數字時代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迎接主來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進入屬靈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迦南美地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為榮耀主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預備道路</a:t>
            </a:r>
            <a:br>
              <a:rPr lang="en-US" altLang="zh-TW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zh-TW" altLang="en-US" sz="41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41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DC18D-8077-56CF-4AB3-40908D476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6266656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altLang="zh-TW" sz="43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67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靠著主基督</a:t>
            </a:r>
            <a:endParaRPr lang="en-US" altLang="zh-TW" sz="67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zh-TW" sz="38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恐懼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（赫人）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世界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（革迦撒人）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驕傲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（亞摩利人）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貪婪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（迦南人）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肉體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（比利洗人）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詭詐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（希未人）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9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勝過</a:t>
            </a:r>
            <a:r>
              <a:rPr lang="zh-TW" altLang="en-US" sz="59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轄制</a:t>
            </a:r>
            <a:r>
              <a:rPr lang="zh-TW" altLang="en-US" sz="5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（耶布斯人） </a:t>
            </a:r>
            <a:endParaRPr lang="en-US" altLang="zh-TW" sz="59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zh-TW" altLang="en-US" sz="3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然而靠著愛我們的主</a:t>
            </a: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在這一切的事上</a:t>
            </a: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已經得勝有餘了</a:t>
            </a: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（羅馬書</a:t>
            </a:r>
            <a:r>
              <a:rPr lang="en-US" altLang="zh-TW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8:37</a:t>
            </a: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51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進入神所應許的安息與豐盛</a:t>
            </a:r>
            <a:endParaRPr lang="en-US" altLang="zh-TW" sz="51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zh-TW" altLang="en-US" sz="38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48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1153572"/>
            <a:ext cx="2663965" cy="446116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數字時代基督信仰真誠實踐</a:t>
            </a:r>
          </a:p>
        </p:txBody>
      </p:sp>
      <p:sp>
        <p:nvSpPr>
          <p:cNvPr id="20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6095206"/>
          </a:xfrm>
        </p:spPr>
        <p:txBody>
          <a:bodyPr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基督徒被</a:t>
            </a: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喚醒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屬靈真正</a:t>
            </a: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覺醒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末世加速</a:t>
            </a: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警醒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向前看天路</a:t>
            </a:r>
            <a:endParaRPr lang="en-US" altLang="zh-TW" sz="54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向上看基督</a:t>
            </a:r>
            <a:endParaRPr lang="en-US" altLang="zh-TW" sz="54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有限生命投注在</a:t>
            </a:r>
            <a:endParaRPr lang="en-US" altLang="zh-TW" sz="5200" b="1" dirty="0">
              <a:solidFill>
                <a:srgbClr val="00B05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真正重要的事上</a:t>
            </a:r>
            <a:endParaRPr lang="en-US" altLang="zh-TW" sz="5200" b="1" dirty="0">
              <a:solidFill>
                <a:srgbClr val="00B05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愛神、愛人、傳福音</a:t>
            </a:r>
            <a:endParaRPr lang="en-US" altLang="zh-TW" sz="5200" b="1" dirty="0">
              <a:solidFill>
                <a:srgbClr val="00B05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200" b="1" dirty="0">
                <a:solidFill>
                  <a:srgbClr val="00B05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成全聖徒、行神旨意</a:t>
            </a:r>
          </a:p>
          <a:p>
            <a:pPr marL="0" indent="0" algn="ctr">
              <a:buNone/>
            </a:pPr>
            <a:endParaRPr lang="zh-TW" altLang="en-US" sz="54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信靠神</a:t>
            </a:r>
            <a:r>
              <a:rPr b="1" dirty="0" err="1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首先釐清心態</a:t>
            </a:r>
            <a:endParaRPr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不賭博，</a:t>
            </a:r>
            <a:r>
              <a:rPr lang="en-US"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</a:t>
            </a:r>
            <a:r>
              <a:rPr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投機</a:t>
            </a:r>
            <a:r>
              <a:rPr lang="zh-TW" altLang="en-US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TW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</a:t>
            </a:r>
            <a:r>
              <a:rPr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追逐暴富</a:t>
            </a:r>
            <a:r>
              <a:rPr lang="zh-TW" altLang="en-US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，不隨波逐流</a:t>
            </a:r>
            <a:r>
              <a:rPr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b="1" dirty="0" err="1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生活</a:t>
            </a:r>
            <a:r>
              <a:rPr lang="zh-TW" altLang="en-US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波動是常態，不耗費生命精神在其中。</a:t>
            </a:r>
            <a:endParaRPr lang="en-US" altLang="zh-TW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b="1" dirty="0">
                <a:solidFill>
                  <a:srgbClr val="7030A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認識神、遵行神旨意、救主基督永不改變。</a:t>
            </a:r>
            <a:endParaRPr lang="en-US" altLang="zh-TW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真正蒙拯救</a:t>
            </a:r>
          </a:p>
          <a:p>
            <a:pPr marL="0" indent="0" algn="ctr">
              <a:buNone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專心信靠順服並效法 道成肉身的耶穌基督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持守真道 遵行神的話 神的靈 神的律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zh-TW" altLang="en-US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193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 err="1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真正的問題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是 </a:t>
            </a: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Fiat『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誰說了算？</a:t>
            </a: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』</a:t>
            </a:r>
            <a:endParaRPr sz="40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314450"/>
            <a:ext cx="8858250" cy="526891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在聖經中「</a:t>
            </a:r>
            <a:r>
              <a:rPr 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fiat」</a:t>
            </a: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拉丁語，意為「</a:t>
            </a:r>
            <a:r>
              <a:rPr lang="zh-TW" altLang="en-US" sz="112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願之成就</a:t>
            </a: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」</a:t>
            </a:r>
            <a:endParaRPr lang="en-US" altLang="zh-TW" sz="11200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主要指馬利亞在天使加百列報喜時對天使的回應</a:t>
            </a:r>
            <a:endParaRPr lang="en-US" altLang="zh-TW" sz="11200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Fiat mihi secundum verbum </a:t>
            </a:r>
            <a:r>
              <a:rPr lang="en-US" sz="11200" b="1" i="0" dirty="0" err="1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tuum</a:t>
            </a:r>
            <a:r>
              <a:rPr 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願照祢的話成就在我身上。</a:t>
            </a:r>
            <a:endParaRPr lang="en-US" altLang="zh-TW" sz="11200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象徵著完全接受並順服上帝的旨意，</a:t>
            </a:r>
            <a:endParaRPr lang="en-US" altLang="zh-TW" sz="11200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是對成為耶穌肉身母親的深刻肯定，</a:t>
            </a:r>
            <a:endParaRPr lang="en-US" altLang="zh-TW" sz="11200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buNone/>
            </a:pPr>
            <a:endParaRPr lang="en-US" altLang="zh-TW" sz="8800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神說了算 ！ </a:t>
            </a:r>
            <a:endParaRPr lang="en-US" altLang="zh-TW" sz="11200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上帝的</a:t>
            </a:r>
            <a:r>
              <a:rPr lang="zh-TW" altLang="en-US" sz="11200" b="1" i="0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創造命令：</a:t>
            </a:r>
            <a:r>
              <a:rPr lang="zh-TW" altLang="en-US" sz="11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神說要有光，就有了光。</a:t>
            </a: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（</a:t>
            </a:r>
            <a:r>
              <a:rPr 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Fiat lux</a:t>
            </a:r>
            <a:r>
              <a:rPr lang="zh-TW" altLang="en-US" sz="11200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endParaRPr lang="en-US" altLang="zh-TW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政府說了算 ？不可把最終盼望建立在世界體制系統上。</a:t>
            </a:r>
            <a:endParaRPr lang="en-US" altLang="zh-TW" sz="11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11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人說了算？自己發數字貨幣，自我膨脹的慾望。</a:t>
            </a:r>
          </a:p>
          <a:p>
            <a:endParaRPr lang="zh-TW" altLang="en-US" sz="1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48B74-3E2D-07DF-B46E-2BDCFDA7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480060"/>
            <a:ext cx="85725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74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A36A-0A40-C41E-BCC1-ED678D4D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願祢的話成就在我身上</a:t>
            </a:r>
            <a:b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A744A-0260-6AF3-8E6F-00A2E2F4D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802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願祢的話成就在我身上 我願順服仰望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願祢的話成就在我身上 因祢是我的王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願祢的靈照祢應許降臨在這裡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至高者的能力覆庇在這地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我深相信祢的話語滿有能力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我願意 降服祢 照祢的話而行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使我因祢話語 成為蒙恩的兒女</a:t>
            </a:r>
            <a:r>
              <a:rPr lang="zh-CN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 </a:t>
            </a: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因祢的靈與我同行 </a:t>
            </a:r>
            <a:endParaRPr lang="en-US" altLang="zh-TW" sz="33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祢話語的能力</a:t>
            </a:r>
            <a:r>
              <a:rPr lang="zh-CN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 </a:t>
            </a:r>
            <a:r>
              <a:rPr lang="zh-TW" altLang="en-US" sz="33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如今充滿在我心 使我心得堅立</a:t>
            </a:r>
            <a:endParaRPr lang="zh-TW" altLang="en-US" sz="33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27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04A23-2CAC-D339-4E7B-2AFCD9657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5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terfall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00515" name="Rectangle 3"/>
          <p:cNvSpPr>
            <a:spLocks noChangeArrowheads="1"/>
          </p:cNvSpPr>
          <p:nvPr/>
        </p:nvSpPr>
        <p:spPr bwMode="auto">
          <a:xfrm>
            <a:off x="0" y="476250"/>
            <a:ext cx="9144000" cy="35702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活水得勝教會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竭誠歡迎您來參加聚會，享受天父同在平安喜樂！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主日敬拜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10:30am</a:t>
            </a:r>
            <a:endParaRPr lang="zh-TW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                     </a:t>
            </a: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8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000516" name="Rectangle 4"/>
          <p:cNvSpPr>
            <a:spLocks noChangeArrowheads="1"/>
          </p:cNvSpPr>
          <p:nvPr/>
        </p:nvSpPr>
        <p:spPr bwMode="auto">
          <a:xfrm>
            <a:off x="0" y="3789363"/>
            <a:ext cx="9144000" cy="31700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活道聖經觸人心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飄泊浪子快歸家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endParaRPr lang="en-US" altLang="zh-TW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水深湖海得靈魂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受造萬物歸原主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活潑聖靈常引導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恩典憐憫都夠用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r>
              <a:rPr lang="en-US" altLang="zh-TW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水源深處必得魚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祝福應許皆成就</a:t>
            </a:r>
            <a:r>
              <a:rPr lang="zh-TW" altLang="en-US" sz="2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網站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nylivingwater.com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zh-TW" sz="2000" b="1" dirty="0">
              <a:solidFill>
                <a:srgbClr val="0066FF"/>
              </a:solidFill>
              <a:effectLst>
                <a:outerShdw blurRad="38100" dist="38100" dir="2700000">
                  <a:srgbClr val="000000"/>
                </a:outerShdw>
              </a:effectLst>
              <a:latin typeface="Forte" panose="03060902040502070203" pitchFamily="66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37621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f_20060206_stars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381000"/>
            <a:ext cx="9601200" cy="723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Rectangle 3"/>
          <p:cNvSpPr/>
          <p:nvPr/>
        </p:nvSpPr>
        <p:spPr>
          <a:xfrm flipV="1">
            <a:off x="-304800" y="-762000"/>
            <a:ext cx="9677400" cy="762000"/>
          </a:xfrm>
          <a:prstGeom prst="rect">
            <a:avLst/>
          </a:prstGeom>
          <a:noFill/>
          <a:ln w="9525">
            <a:noFill/>
          </a:ln>
        </p:spPr>
        <p:txBody>
          <a:bodyPr rot="108000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en-US" altLang="zh-TW" sz="4400" b="1" dirty="0">
              <a:solidFill>
                <a:schemeClr val="tx2"/>
              </a:solidFill>
              <a:latin typeface="DFPYanKaiW5-B5-AZ"/>
              <a:ea typeface="PMingLiU" panose="02020500000000000000" pitchFamily="18" charset="-120"/>
            </a:endParaRPr>
          </a:p>
        </p:txBody>
      </p:sp>
      <p:sp>
        <p:nvSpPr>
          <p:cNvPr id="15364" name="Rectangle 4"/>
          <p:cNvSpPr/>
          <p:nvPr/>
        </p:nvSpPr>
        <p:spPr>
          <a:xfrm>
            <a:off x="0" y="-1219200"/>
            <a:ext cx="91440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TW" altLang="en-US" sz="5400" b="1" u="sng" dirty="0">
              <a:solidFill>
                <a:schemeClr val="tx2"/>
              </a:solidFill>
              <a:latin typeface="Rockwell" panose="02060603020205020403" pitchFamily="18" charset="0"/>
              <a:ea typeface="PMingLiU" panose="02020500000000000000" pitchFamily="18" charset="-120"/>
            </a:endParaRPr>
          </a:p>
        </p:txBody>
      </p:sp>
      <p:sp>
        <p:nvSpPr>
          <p:cNvPr id="15365" name="Rectangle 5"/>
          <p:cNvSpPr/>
          <p:nvPr/>
        </p:nvSpPr>
        <p:spPr>
          <a:xfrm>
            <a:off x="0" y="-304800"/>
            <a:ext cx="9144000" cy="37548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TW" altLang="en-US" sz="4800" b="1" dirty="0">
              <a:solidFill>
                <a:srgbClr val="FFFFFF"/>
              </a:solidFill>
              <a:latin typeface="DFPYanKaiW5-B5-AZ"/>
              <a:ea typeface="PMingLiU" panose="02020500000000000000" pitchFamily="18" charset="-12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TW" altLang="en-US" sz="4800" b="1" dirty="0">
              <a:solidFill>
                <a:srgbClr val="FFFFFF"/>
              </a:solidFill>
              <a:latin typeface="DFPYanKaiW5-B5-AZ"/>
              <a:ea typeface="PMingLiU" panose="02020500000000000000" pitchFamily="18" charset="-12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zh-TW" altLang="en-US" sz="14200" b="1" dirty="0">
                <a:solidFill>
                  <a:schemeClr val="tx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</a:t>
            </a:r>
            <a:r>
              <a:rPr lang="zh-TW" altLang="en-US" sz="66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何畢敏芝師母 證道</a:t>
            </a:r>
            <a:endParaRPr lang="zh-TW" altLang="en-US" sz="14200" b="1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667245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65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1" name="Rectangle 2"/>
          <p:cNvSpPr/>
          <p:nvPr/>
        </p:nvSpPr>
        <p:spPr>
          <a:xfrm>
            <a:off x="-83820" y="260350"/>
            <a:ext cx="9227820" cy="618680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3600" dirty="0">
                <a:latin typeface="Forte" panose="03060902040502070203" pitchFamily="66" charset="0"/>
              </a:rPr>
              <a:t>       </a:t>
            </a:r>
            <a:r>
              <a:rPr lang="en-US" altLang="zh-CN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</a:t>
            </a:r>
            <a:r>
              <a:rPr lang="zh-CN" altLang="en-US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3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          </a:t>
            </a: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我們在天上的父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願人都尊祢的名為聖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願祢的國降臨 願祢的旨意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行在地上 如同行在天上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我們日用的飲食 今日賜給我們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免我們的債 如同我們免了人的債                         不叫我們遇見試探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救我們脫離兇惡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因為 國度 權柄 榮耀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全是祢的 直到永遠 阿們  </a:t>
            </a:r>
          </a:p>
        </p:txBody>
      </p:sp>
    </p:spTree>
    <p:extLst>
      <p:ext uri="{BB962C8B-B14F-4D97-AF65-F5344CB8AC3E}">
        <p14:creationId xmlns:p14="http://schemas.microsoft.com/office/powerpoint/2010/main" val="60235462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CN" altLang="en-US" b="1" dirty="0">
              <a:latin typeface="Forte" panose="03060902040502070203" pitchFamily="66" charset="0"/>
            </a:endParaRPr>
          </a:p>
        </p:txBody>
      </p:sp>
      <p:sp>
        <p:nvSpPr>
          <p:cNvPr id="54275" name="Text Box 2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CN" altLang="en-US" b="1" dirty="0">
              <a:latin typeface="Forte" panose="03060902040502070203" pitchFamily="66" charset="0"/>
            </a:endParaRPr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68843"/>
            <a:ext cx="9144000" cy="10992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5911491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2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rgbClr val="F7F3F3"/>
                </a:solidFill>
                <a:latin typeface="Garamond" panose="02020404030301010803" pitchFamily="18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zh-TW" altLang="en-US" sz="48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三一頌</a:t>
            </a:r>
            <a:endParaRPr lang="zh-TW" altLang="en-US" sz="4800" b="1" dirty="0">
              <a:solidFill>
                <a:schemeClr val="bg1"/>
              </a:solidFill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讚美真神 萬福之根 </a:t>
            </a:r>
            <a:endParaRPr lang="en-US" altLang="zh-TW" sz="6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地上生靈 當讚主恩 </a:t>
            </a:r>
            <a:endParaRPr lang="en-US" altLang="zh-TW" sz="6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天上萬軍 頌讚主名 </a:t>
            </a:r>
            <a:endParaRPr lang="en-US" altLang="zh-TW" sz="6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讚美 聖父聖子聖靈 </a:t>
            </a:r>
            <a:endParaRPr lang="en-US" altLang="zh-TW" sz="6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阿們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026886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CN" altLang="en-US" b="1" dirty="0">
              <a:latin typeface="Forte" panose="03060902040502070203" pitchFamily="66" charset="0"/>
            </a:endParaRPr>
          </a:p>
        </p:txBody>
      </p:sp>
      <p:sp>
        <p:nvSpPr>
          <p:cNvPr id="56323" name="Text Box 2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CN" altLang="en-US" b="1" dirty="0">
              <a:latin typeface="Forte" panose="03060902040502070203" pitchFamily="66" charset="0"/>
            </a:endParaRP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28688"/>
            <a:ext cx="9144000" cy="18637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>
            <a:spAutoFit/>
          </a:bodyPr>
          <a:lstStyle>
            <a:lvl1pPr marL="342900" indent="-342900" algn="l" defTabSz="44958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7F3F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7F3F3"/>
                </a:solidFill>
                <a:latin typeface="+mn-lt"/>
                <a:ea typeface="+mn-ea"/>
              </a:defRPr>
            </a:lvl2pPr>
            <a:lvl3pPr marL="1143000" indent="-228600" algn="l" defTabSz="44958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7F3F3"/>
                </a:solidFill>
                <a:latin typeface="+mn-lt"/>
                <a:ea typeface="+mn-ea"/>
              </a:defRPr>
            </a:lvl3pPr>
            <a:lvl4pPr marL="1600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7F3F3"/>
                </a:solidFill>
                <a:latin typeface="+mn-lt"/>
                <a:ea typeface="+mn-ea"/>
              </a:defRPr>
            </a:lvl4pPr>
            <a:lvl5pPr marL="20574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7F3F3"/>
                </a:solidFill>
                <a:latin typeface="+mn-lt"/>
                <a:ea typeface="+mn-ea"/>
              </a:defRPr>
            </a:lvl5pPr>
          </a:lstStyle>
          <a:p>
            <a:pPr marL="0" lvl="0" indent="0" algn="ctr" defTabSz="449580"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zh-TW" altLang="zh-CN" sz="115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祝福禱告</a:t>
            </a:r>
          </a:p>
        </p:txBody>
      </p:sp>
    </p:spTree>
    <p:extLst>
      <p:ext uri="{BB962C8B-B14F-4D97-AF65-F5344CB8AC3E}">
        <p14:creationId xmlns:p14="http://schemas.microsoft.com/office/powerpoint/2010/main" val="589666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48B74-3E2D-07DF-B46E-2BDCFDA7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434340"/>
            <a:ext cx="85725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A36A-0A40-C41E-BCC1-ED678D4D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altLang="zh-TW" b="1" dirty="0">
                <a:solidFill>
                  <a:srgbClr val="0000FF"/>
                </a:solidFill>
              </a:rPr>
            </a:br>
            <a:r>
              <a:rPr lang="zh-TW" altLang="en-US" sz="4900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展開屬天的翅膀</a:t>
            </a:r>
            <a:br>
              <a:rPr lang="zh-TW" altLang="en-US" sz="4400" b="1" dirty="0"/>
            </a:br>
            <a:b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b="1" dirty="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A744A-0260-6AF3-8E6F-00A2E2F4D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1417638"/>
            <a:ext cx="8583930" cy="48802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喔主！我要來敬拜祢　站立在祢的寶座前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喔主！我要來親近祢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在祢的面前我獻上我的心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副歌： </a:t>
            </a:r>
            <a:endParaRPr lang="en-US" altLang="zh-TW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展開屬天的翅膀 我要飛到祢身旁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沖破一切的惆悵 我要向祢來歌唱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展開屬天的翅膀 進入榮耀的天堂 </a:t>
            </a:r>
            <a:endParaRPr lang="en-US" altLang="zh-TW" sz="36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3"/>
            </a:endParaRPr>
          </a:p>
          <a:p>
            <a:pPr marL="0" indent="0" algn="ctr">
              <a:buNone/>
            </a:pP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祢的寶座在天上 祢是我王</a:t>
            </a:r>
            <a:endParaRPr lang="zh-TW" altLang="en-US" sz="3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1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FC9B6-4D57-C41C-6835-0A880249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59080"/>
            <a:ext cx="864108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94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1857C9-7477-D8DC-F869-78976EDD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2" y="2770842"/>
            <a:ext cx="3803416" cy="2129586"/>
          </a:xfrm>
          <a:noFill/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altLang="zh-TW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數字時代</a:t>
            </a:r>
            <a:br>
              <a:rPr lang="en-US" altLang="zh-TW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聽主的話</a:t>
            </a:r>
            <a:br>
              <a:rPr lang="en-US" altLang="zh-TW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9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跟隨基督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FE823-61A3-01A6-5986-F50AFA92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1" y="258650"/>
            <a:ext cx="8887882" cy="286247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830625"/>
            <a:ext cx="304800" cy="322326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7613133" y="4270841"/>
            <a:ext cx="1423414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E1583-AE7C-9EF1-CCBD-3A846EA3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839" y="3180048"/>
            <a:ext cx="4727872" cy="3360373"/>
          </a:xfrm>
          <a:noFill/>
        </p:spPr>
        <p:txBody>
          <a:bodyPr anchor="t"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altLang="zh-TW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TW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TW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7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→ 出埃及 </a:t>
            </a:r>
            <a:endParaRPr lang="en-US" altLang="zh-TW" sz="17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7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→ 經曠野 </a:t>
            </a:r>
            <a:endParaRPr lang="en-US" altLang="zh-TW" sz="17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7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→ 趕出七族 </a:t>
            </a:r>
            <a:endParaRPr lang="en-US" altLang="zh-TW" sz="17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7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→ 進入應許之地 </a:t>
            </a:r>
            <a:endParaRPr lang="en-US" altLang="zh-TW" sz="17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17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→ 歸向屬神國度</a:t>
            </a:r>
            <a:endParaRPr lang="en-US" sz="15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3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961D30-C806-1740-5371-0F09AE6E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0" y="2962030"/>
            <a:ext cx="4007247" cy="3701577"/>
          </a:xfrm>
          <a:noFill/>
        </p:spPr>
        <p:txBody>
          <a:bodyPr anchor="t">
            <a:normAutofit fontScale="9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聖經中神吩咐以色列人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進入迦南地時，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要趕出</a:t>
            </a:r>
            <a:r>
              <a:rPr lang="zh-TW" altLang="en-US" sz="28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迦南</a:t>
            </a: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七族。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從歷史上來說，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這七族是真實存在的民族；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從屬靈預表的角度，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象徵人心中需要被對付的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罪性與黑暗權勢。</a:t>
            </a:r>
            <a:br>
              <a:rPr lang="en-US" altLang="zh-TW" sz="27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4200" dirty="0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830625"/>
            <a:ext cx="304800" cy="322326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7613133" y="4270841"/>
            <a:ext cx="1423414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F9F1-6EF5-EEE6-DF7B-24AC45B4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3978" y="2919649"/>
            <a:ext cx="4571997" cy="3475222"/>
          </a:xfrm>
          <a:noFill/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altLang="zh-TW" sz="12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耶和華你神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領你進入要得為業之地，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從你面前趕出許多國民，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就是赫人、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革迦撒人、亞摩利人、迦南人、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比利洗人、希未人、耶布斯人，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共七國的民，都比你強大。</a:t>
            </a:r>
            <a:endParaRPr lang="en-US" altLang="zh-TW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（申命記 </a:t>
            </a:r>
            <a:r>
              <a:rPr lang="en-US" altLang="zh-TW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7:1</a:t>
            </a:r>
            <a:r>
              <a:rPr lang="zh-TW" altLang="en-US" sz="2600" b="1" dirty="0">
                <a:solidFill>
                  <a:schemeClr val="bg1"/>
                </a:solidFill>
                <a:latin typeface="Microsoft YaHei UI" panose="020B0400000000000000" pitchFamily="34" charset="-122"/>
                <a:ea typeface="Microsoft YaHei UI" panose="020B0400000000000000" pitchFamily="34" charset="-122"/>
              </a:rPr>
              <a:t>）</a:t>
            </a:r>
            <a:endParaRPr lang="en-US" sz="2600" b="1" dirty="0">
              <a:solidFill>
                <a:schemeClr val="bg1"/>
              </a:solidFill>
              <a:latin typeface="Microsoft YaHei UI" panose="020B0400000000000000" pitchFamily="34" charset="-122"/>
              <a:ea typeface="Microsoft YaHei UI" panose="020B04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E9E32-75C3-19D3-49F5-6EA76DE5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3" y="324387"/>
            <a:ext cx="8927322" cy="23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ADE2-CDDF-F0C5-889A-9EDC7702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迦南七族 滅絕淨盡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8DC0-1642-CC6A-0071-4E1A4BC83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在聖經</a:t>
            </a:r>
            <a:r>
              <a:rPr lang="en-US" altLang="zh-TW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《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申命記</a:t>
            </a:r>
            <a:r>
              <a:rPr lang="en-US" altLang="zh-TW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》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與</a:t>
            </a:r>
            <a:r>
              <a:rPr lang="en-US" altLang="zh-TW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《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約書亞記</a:t>
            </a:r>
            <a:r>
              <a:rPr lang="en-US" altLang="zh-TW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》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中，</a:t>
            </a: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神命令以色列人進入迦南地時</a:t>
            </a: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必須將當地「</a:t>
            </a:r>
            <a:r>
              <a:rPr lang="zh-TW" altLang="en-US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迦南七族滅絕淨盡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」</a:t>
            </a:r>
            <a:r>
              <a:rPr lang="en-US" b="1" i="0" dirty="0" err="1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Herem</a:t>
            </a:r>
            <a:endParaRPr lang="en-US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在屬靈的涵義上，</a:t>
            </a: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這七族不僅是歷史上的民族，</a:t>
            </a: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更</a:t>
            </a:r>
            <a:r>
              <a:rPr lang="zh-TW" altLang="en-US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預表了基督徒內心</a:t>
            </a:r>
            <a:endParaRPr lang="en-US" altLang="zh-TW" b="1" i="0" u="none" strike="noStrike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b="1" i="0" u="none" strike="noStrike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必須徹底除滅的七種邪靈與罪惡傾向</a:t>
            </a:r>
            <a:r>
              <a:rPr lang="zh-TW" altLang="en-US" b="1" i="0" dirty="0">
                <a:solidFill>
                  <a:srgbClr val="7030A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b="1" i="0" dirty="0">
              <a:solidFill>
                <a:srgbClr val="7030A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b="1" dirty="0">
              <a:solidFill>
                <a:srgbClr val="7030A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7324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2613</Words>
  <Application>Microsoft Macintosh PowerPoint</Application>
  <PresentationFormat>On-screen Show (4:3)</PresentationFormat>
  <Paragraphs>299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DFKai-SB</vt:lpstr>
      <vt:lpstr>DFPYanKaiW5-B5-AZ</vt:lpstr>
      <vt:lpstr>Microsoft YaHei UI</vt:lpstr>
      <vt:lpstr>Arial</vt:lpstr>
      <vt:lpstr>Calibri</vt:lpstr>
      <vt:lpstr>Forte</vt:lpstr>
      <vt:lpstr>Garamond</vt:lpstr>
      <vt:lpstr>Rockwell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  展開屬天的翅膀  </vt:lpstr>
      <vt:lpstr>PowerPoint Presentation</vt:lpstr>
      <vt:lpstr> 數字時代  聽主的話  跟隨基督 </vt:lpstr>
      <vt:lpstr>聖經中神吩咐以色列人 進入迦南地時， 要趕出迦南七族。  從歷史上來說， 這七族是真實存在的民族； 從屬靈預表的角度， 象徵人心中需要被對付的 罪性與黑暗權勢。 </vt:lpstr>
      <vt:lpstr>迦南七族 滅絕淨盡</vt:lpstr>
      <vt:lpstr>七國的民、都比你強大，你要把他們滅絕淨盡</vt:lpstr>
      <vt:lpstr>誰趕的？  祂必在你們面前趕出</vt:lpstr>
      <vt:lpstr>將我的百姓以色列人從埃及領出來</vt:lpstr>
      <vt:lpstr> 迦南诸族 都滅絕淨盡 </vt:lpstr>
      <vt:lpstr>迦南七族</vt:lpstr>
      <vt:lpstr>迦南七族</vt:lpstr>
      <vt:lpstr>迦南七族</vt:lpstr>
      <vt:lpstr>迦南七族</vt:lpstr>
      <vt:lpstr>迦南七族</vt:lpstr>
      <vt:lpstr>迦南七族</vt:lpstr>
      <vt:lpstr>迦南七族</vt:lpstr>
      <vt:lpstr>數字時代基督徒要趕出的 不是外面的民族，而是裡面的罪性</vt:lpstr>
      <vt:lpstr> 數字時代 迎接主來  進入屬靈 迦南美地  為榮耀主 預備道路  </vt:lpstr>
      <vt:lpstr>數字時代基督信仰真誠實踐</vt:lpstr>
      <vt:lpstr>信靠神首先釐清心態</vt:lpstr>
      <vt:lpstr>真正的問題是 Fiat『誰說了算？』</vt:lpstr>
      <vt:lpstr>PowerPoint Presentation</vt:lpstr>
      <vt:lpstr> 願祢的話成就在我身上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Minchi Ho Pi</cp:lastModifiedBy>
  <cp:revision>9</cp:revision>
  <dcterms:created xsi:type="dcterms:W3CDTF">2013-01-27T09:14:16Z</dcterms:created>
  <dcterms:modified xsi:type="dcterms:W3CDTF">2026-06-24T02:03:26Z</dcterms:modified>
  <cp:category/>
</cp:coreProperties>
</file>