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1" r:id="rId2"/>
    <p:sldId id="332" r:id="rId3"/>
    <p:sldId id="334" r:id="rId4"/>
    <p:sldId id="329" r:id="rId5"/>
    <p:sldId id="322" r:id="rId6"/>
    <p:sldId id="305" r:id="rId7"/>
    <p:sldId id="304" r:id="rId8"/>
    <p:sldId id="289" r:id="rId9"/>
    <p:sldId id="295" r:id="rId10"/>
    <p:sldId id="299" r:id="rId11"/>
    <p:sldId id="296" r:id="rId12"/>
    <p:sldId id="300" r:id="rId13"/>
    <p:sldId id="297" r:id="rId14"/>
    <p:sldId id="301" r:id="rId15"/>
    <p:sldId id="283" r:id="rId16"/>
    <p:sldId id="298" r:id="rId17"/>
    <p:sldId id="302" r:id="rId18"/>
    <p:sldId id="313" r:id="rId19"/>
    <p:sldId id="257" r:id="rId20"/>
    <p:sldId id="287" r:id="rId21"/>
    <p:sldId id="258" r:id="rId22"/>
    <p:sldId id="259" r:id="rId23"/>
    <p:sldId id="281" r:id="rId24"/>
    <p:sldId id="260" r:id="rId25"/>
    <p:sldId id="277" r:id="rId26"/>
    <p:sldId id="278" r:id="rId27"/>
    <p:sldId id="279" r:id="rId28"/>
    <p:sldId id="280" r:id="rId29"/>
    <p:sldId id="282" r:id="rId30"/>
    <p:sldId id="306" r:id="rId31"/>
    <p:sldId id="312" r:id="rId32"/>
    <p:sldId id="284" r:id="rId33"/>
    <p:sldId id="310" r:id="rId34"/>
    <p:sldId id="311" r:id="rId35"/>
    <p:sldId id="285" r:id="rId36"/>
    <p:sldId id="286" r:id="rId37"/>
    <p:sldId id="288" r:id="rId38"/>
    <p:sldId id="291" r:id="rId39"/>
    <p:sldId id="325" r:id="rId40"/>
    <p:sldId id="333" r:id="rId41"/>
    <p:sldId id="271" r:id="rId42"/>
    <p:sldId id="32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9"/>
  </p:normalViewPr>
  <p:slideViewPr>
    <p:cSldViewPr snapToGrid="0">
      <p:cViewPr>
        <p:scale>
          <a:sx n="83" d="100"/>
          <a:sy n="83" d="100"/>
        </p:scale>
        <p:origin x="169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6CB1-D924-3F45-E602-F1A81A75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3E7B0-61C8-2F40-0AFA-41672F3F6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CD40-93BF-735A-22E7-1F5F983F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8B86-E341-B0DE-F576-26485127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02E73-C2A3-AEEA-7400-F9B0EB1D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0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AE6-4483-8823-6863-432E8BD5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A7776-D133-4BAC-AE15-6AA5E967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E535-430B-A51A-7F63-9A71A6C4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2088A-4D87-02AC-CC84-226E9483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DF0C-3331-BF4A-740D-908938A3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B7250-245F-7167-FE41-EE3744EAC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8E644-88F8-6BC1-E32C-D02A9706B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C318-1FB0-C541-FC77-F44E2284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69F46-0F1E-AB4B-10A8-67672560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782F-E16B-C2BD-983F-ECDC4AF2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299C-FEC9-409C-84DC-2DB2F18C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240F-C260-95C2-313B-3A6EB9CD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3DC1-C265-5FE7-EBB6-E6D680FF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C8F66-3D32-168D-197D-53520FF1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24D9-B11B-A05F-4822-D26DF6FB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9A23-D2EE-EE49-84F8-228E5051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6A31-97F7-AAAA-592D-16D12963F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FAFB-D8D6-587B-B4AF-A59823BC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5FC7-F51F-181C-FD3C-D530C5A2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B992F-D002-0125-4DFB-1D218E34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FB22-AB33-1266-B19D-1B9DCC05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51D8-2563-D12D-C9B1-C0F23F5AF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9B885-54E8-5A05-2C3B-3B554DF98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0EC1-DE05-C6D7-4584-E18CFF6A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76135-4F0E-FA08-361F-27BE47F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D52A8-FFC7-C79D-3A59-22B0560E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8719-0C1F-6B23-3FB3-6BA3E6C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B397D-B866-2609-0915-99110125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4874F-818A-D645-A43C-5E59E42C2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9D393-8621-E86F-8E73-7D7ED264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88DCF-7E33-25AE-CBB5-39DCDEE2C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33CCB3-770C-8E04-065D-78E1043D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4E385-4A95-17D1-C870-023A5863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9CD48-C837-1D64-8D91-7BDE7947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0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3DFB-2115-9322-7A96-C8AA6132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331CE-57C8-55FA-6139-31ED6F3B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4EA9E-B5EF-0E32-C091-0C7EF78E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E181E-50AD-FE0C-E090-49494D11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0F03A-42D5-AD31-42C9-47FC986E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D6754-A34B-61AA-D6F4-B659CD99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29658-B8DD-F659-C5BE-77FF487D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B4C3-E3F1-ABAE-8DED-37AC537F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D110-9DC4-A4AA-E75D-A57980A7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CD643-E666-EDBE-487B-818268A2A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4C65A-7A08-D97B-4A26-B3C608D6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35AB3-80E9-E528-EA69-B8767213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6B984-6160-20A4-4472-57C1E7DB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9FB6-C4CA-A936-C92E-61F57A92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79252-6624-64DB-67AD-967C4B38F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14672-3731-F019-E8DD-66ED8B42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84D8A-ACED-A8D3-C4C8-053174FC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E34D8-C38C-8451-146C-3429331B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914D1-CC7F-E686-9010-D6862D58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EE5F3-DC3B-B4A2-32AF-9A2552AC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646E9-20F9-12CE-D899-A359C5860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B1A1D-FC2F-C355-D6F8-44A00BC9F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E184-794D-8C45-AEF5-41B71C89AF9B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59D84-1667-225D-CF34-0AC9EACA5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CC93-8E21-7CFF-32EC-7AABE3250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F194A-1DE9-614E-BC87-2969A491C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4r_eQR51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C0dBxFoD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5C8C-0349-37A7-2FA3-130FC249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2026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日在華盛頓特區的國家廣場舉行盛大的全國祈禱、讚美和感恩慶典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F912-50CA-5986-4648-666CE763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迎接2026年美国建国250周年 重新确立美国作为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</a:t>
            </a:r>
            <a:r>
              <a:rPr lang="zh-CN" sz="36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上帝之下的一个国家</a:t>
            </a: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祈祷、感恩，反思信仰在美国历史和未来中的作用。 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祈求上帝引领更多人亲近祂，医治国家的分裂， 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赐给领袖智慧。 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愿主以祂圣灵的再次浇灌祝福美国，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复兴全国的信仰， 帮助重新成为一个在上帝之下、 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人人享有自由和正义的国家。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570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EFDA-842B-077E-58C1-BBB2AC7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生命秩序</a:t>
            </a:r>
            <a:r>
              <a:rPr lang="zh-CN" altLang="en-US" sz="6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以神为中心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97380-1D24-8B4C-6C50-F0777B0F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7" y="1690688"/>
            <a:ext cx="11034792" cy="49115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你要尽心、尽性、尽力爱耶和华你的神。（申命记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6:5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你们要先求祂的国和祂的义，这些东西都要加给你们了。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6:33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CN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我来了，是要叫羊得生命，并且得的更丰盛。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 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10:10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人先与神恢复关系，生命才进入正确次序</a:t>
            </a:r>
            <a:b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2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83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5601-8D18-87F8-2132-7C4DE092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77FCA-625D-ACCB-EF68-1A4AF5E3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B990A-EB2C-4012-8B2E-B9BCFD501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D656-6BB3-32A8-1F38-CB6F0CB9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神的公义与管家原则</a:t>
            </a:r>
            <a:b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E129-1B23-8509-30D8-7715E55B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63020" cy="44862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地和其中所充满的，世界和住在其间的，都属耶和华。</a:t>
            </a:r>
            <a:endParaRPr lang="en-US" altLang="zh-TW" sz="6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 </a:t>
            </a:r>
            <a:r>
              <a:rPr lang="en-US" altLang="zh-TW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24:1</a:t>
            </a: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6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6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各人要照所得的恩赐彼此服事，作神百般恩赐的好管家。</a:t>
            </a:r>
            <a:endParaRPr lang="en-US" altLang="zh-TW" sz="6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（彼得前书 </a:t>
            </a:r>
            <a:r>
              <a:rPr lang="en-US" altLang="zh-TW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4:10</a:t>
            </a: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altLang="zh-TW" sz="6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多给谁，就向谁多要；多托谁，就向谁多取。（路加福音 </a:t>
            </a:r>
            <a:r>
              <a:rPr lang="en-US" altLang="zh-TW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12:48</a:t>
            </a:r>
            <a:r>
              <a:rPr lang="zh-TW" altLang="en-US" sz="6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zh-TW" altLang="en-US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反对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“人的贪婪中心”，回到“为神管理” 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6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财富资源管理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不是自我主权，应是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神的托付作</a:t>
            </a:r>
            <a:r>
              <a:rPr lang="zh-CN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神的忠心管家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772F-5CC4-E5E2-221B-173C33DF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CE95E-D729-548A-3F6D-2A87FADF9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2392-2299-A2FD-F9E8-0E909921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寻求属神公义、怜悯与真理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B96E-4E89-45E5-2FBE-7D99B8FD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095495" cy="4802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世人哪，耶和华已指示你何为善。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祂向你所要的是什么呢？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只要你行公义，好怜悯，存谦卑的心与你的神同行。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（弥迦书 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6:8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你们愿意人怎样待你们，你们也要怎样待人。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 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6:31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DCCC-DFBC-FA66-415A-B8EB7AF8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altLang="zh-TW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公义和怜悯</a:t>
            </a:r>
            <a:br>
              <a:rPr lang="zh-TW" altLang="en-US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D8BD-7A9D-DE34-F859-776A2FE5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5241209"/>
          </a:xfrm>
        </p:spPr>
        <p:txBody>
          <a:bodyPr>
            <a:normAutofit lnSpcReduction="10000"/>
          </a:bodyPr>
          <a:lstStyle/>
          <a:p>
            <a:pPr algn="ctr" rtl="0" fontAlgn="b">
              <a:buFont typeface="+mj-lt"/>
              <a:buAutoNum type="arabicPeriod"/>
            </a:pPr>
            <a:r>
              <a:rPr lang="zh-TW" alt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行公义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不参与邪恶，不制造压迫，不歪曲真理。</a:t>
            </a:r>
          </a:p>
          <a:p>
            <a:pPr algn="ctr" rtl="0" fontAlgn="b">
              <a:buFont typeface="+mj-lt"/>
              <a:buAutoNum type="arabicPeriod"/>
            </a:pPr>
            <a:r>
              <a:rPr lang="zh-TW" alt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好怜悯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不是冷酷地讲原则，而是带着爱恢复人。</a:t>
            </a:r>
          </a:p>
          <a:p>
            <a:pPr algn="ctr" rtl="0" fontAlgn="b">
              <a:buFont typeface="+mj-lt"/>
              <a:buAutoNum type="arabicPeriod"/>
            </a:pPr>
            <a:r>
              <a:rPr lang="zh-TW" alt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谦卑心与神同行</a:t>
            </a:r>
            <a:r>
              <a:rPr lang="zh-TW" altLang="en-US" sz="32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承认自己需要神的恩典。</a:t>
            </a:r>
            <a:endParaRPr lang="en-US" altLang="zh-TW" sz="3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rtl="0" fontAlgn="b">
              <a:buFont typeface="+mj-lt"/>
              <a:buAutoNum type="arabicPeriod"/>
            </a:pPr>
            <a:endParaRPr lang="en-US" altLang="zh-TW" sz="3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">
              <a:buNone/>
            </a:pP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圣经中</a:t>
            </a:r>
            <a:r>
              <a:rPr lang="zh-TW" alt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真正的公义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TW" alt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真正的怜悯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是相连的</a:t>
            </a:r>
          </a:p>
          <a:p>
            <a:pPr marL="0" indent="0" algn="ctr" rtl="0" fontAlgn="b">
              <a:buNone/>
            </a:pPr>
            <a:r>
              <a:rPr lang="zh-TW" alt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神的公义是圣洁的，神的怜悯不是廉价的</a:t>
            </a:r>
            <a:endParaRPr lang="en-US" altLang="zh-TW" sz="3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TW" sz="28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">
              <a:buNone/>
            </a:pPr>
            <a:r>
              <a:rPr lang="zh-TW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很多人误以为：公义 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zh-TW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严厉审判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怜悯 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 </a:t>
            </a:r>
            <a:r>
              <a:rPr lang="zh-TW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宽容赦免</a:t>
            </a:r>
          </a:p>
          <a:p>
            <a:pPr marL="0" indent="0" algn="ctr" rtl="0" fontAlgn="b">
              <a:buNone/>
            </a:pPr>
            <a:r>
              <a:rPr lang="zh-TW" altLang="en-US" sz="2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没有怜悯的“公义”容易变成法利赛式控告。</a:t>
            </a:r>
            <a:endParaRPr lang="en-US" altLang="zh-TW" sz="2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2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没有公义的“怜悯”容易变成纵容罪恶。</a:t>
            </a:r>
            <a:endParaRPr lang="en-US" altLang="zh-TW" sz="2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28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28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6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7B84-6B80-4E23-A1EA-97EEEA34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17020A-FE87-4A0D-E87B-77A5F61C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9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E317-7238-6C0F-3FC6-A92E57C9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国度秩序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神的主权 在万有之上统管一切</a:t>
            </a:r>
            <a:b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477A-BA00-BCB1-6EA0-7F5FD7A28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耶和华在天上立定宝座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的权柄〔原文作国〕统管万有。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（诗篇103:19）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愿祢的国降临；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愿祢的旨意行在地上，如同行在天上。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 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6:10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9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C717-A4A1-C2B4-5EF8-E954DDD5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642821"/>
            <a:ext cx="10515600" cy="11003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77CB2-416E-645F-930F-45B19918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2" y="697424"/>
            <a:ext cx="10925014" cy="57963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因有一婴孩为我们而生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政权必担在祂的肩头上。（以赛亚书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9:6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lang="zh-TW" alt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教会是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的身体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是那充满万有者所充满的。 （以弗所书1:23）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因为万有都是靠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无论是天上的、地上的、能看见的、不能看见的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或是有位的、主治的、执政的、掌权的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一概都是借着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又是为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造的。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在万有之先．万有也靠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而立。 （歌罗西书1:16-17）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因为万有都是本于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、倚靠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、归于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愿荣耀归给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、直到永远。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阿们。 （罗马书11:36）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世上的国，成了我主和主基督的国；祂要作王，直到永永远远。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11:15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18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A network of dots and lines&#10;&#10;Description automatically generated">
            <a:extLst>
              <a:ext uri="{FF2B5EF4-FFF2-40B4-BE49-F238E27FC236}">
                <a16:creationId xmlns:a16="http://schemas.microsoft.com/office/drawing/2014/main" id="{47A2291D-0EEA-FE25-403A-419A44BF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595" r="-2" b="9434"/>
          <a:stretch>
            <a:fillRect/>
          </a:stretch>
        </p:blipFill>
        <p:spPr>
          <a:xfrm>
            <a:off x="6981824" y="1034902"/>
            <a:ext cx="4448175" cy="2222753"/>
          </a:xfrm>
          <a:prstGeom prst="rect">
            <a:avLst/>
          </a:prstGeom>
        </p:spPr>
      </p:pic>
      <p:grpSp>
        <p:nvGrpSpPr>
          <p:cNvPr id="47" name="Group 35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2FDC60-DDE6-59C0-DD82-B5CB4783A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4902"/>
            <a:ext cx="5470902" cy="1549095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zh-TW" altLang="en-US" sz="8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神的秩序</a:t>
            </a:r>
            <a:endParaRPr lang="en-US" sz="8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AA7FD-3A40-CA4B-1E77-80ACAFF20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22888" y="2891690"/>
            <a:ext cx="10724827" cy="26722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8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需要</a:t>
            </a:r>
            <a:endParaRPr lang="en-US" altLang="zh-TW" sz="8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8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神的公义</a:t>
            </a:r>
            <a:endParaRPr lang="en-US" altLang="zh-TW" sz="8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813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68631-8CA8-F86E-27F1-07EE8289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8" y="891652"/>
            <a:ext cx="5286615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 nation </a:t>
            </a:r>
            <a:br>
              <a:rPr 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under God.</a:t>
            </a:r>
            <a:br>
              <a:rPr 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上帝之下的一個國家</a:t>
            </a:r>
            <a:endParaRPr lang="en-US" sz="40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4301CD-D19C-E558-94F8-81E35426B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998" y="-2"/>
            <a:ext cx="6995029" cy="68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5D10F-DAF6-D1E5-3EF0-F8D22D90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br>
              <a:rPr lang="en-US" altLang="zh-TW" sz="72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72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2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</a:t>
            </a:r>
            <a:r>
              <a:rPr lang="zh-TW" altLang="en-US" sz="72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层面</a:t>
            </a:r>
            <a:br>
              <a:rPr lang="zh-TW" altLang="en-US" sz="72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72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179B-4CD1-808D-F0AF-1FDB1E81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53293"/>
            <a:ext cx="7186527" cy="5585619"/>
          </a:xfrm>
        </p:spPr>
        <p:txBody>
          <a:bodyPr anchor="ctr">
            <a:normAutofit fontScale="92500" lnSpcReduction="10000"/>
          </a:bodyPr>
          <a:lstStyle/>
          <a:p>
            <a:pPr marL="0" indent="0" rtl="0" fontAlgn="b">
              <a:buNone/>
            </a:pPr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属灵公义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人与神的关系归正。人不再以自我</a:t>
            </a:r>
            <a:r>
              <a:rPr lang="zh-CN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zh-CN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而是敬畏、信靠、顺服神为主。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endParaRPr lang="zh-TW" altLang="en-US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道德公义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人活在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zh-CN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诚实、圣洁、忠信、节制、爱中。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endParaRPr lang="zh-TW" altLang="en-US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社会公义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审判不偏私、权力不欺压弱者、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群体秩序保护真理与生命。</a:t>
            </a:r>
          </a:p>
          <a:p>
            <a:pPr marL="0" indent="0" rtl="0" fontAlgn="b">
              <a:buNone/>
            </a:pPr>
            <a:endParaRPr lang="en-US" altLang="zh-TW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en-US" altLang="zh-TW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 </a:t>
            </a:r>
            <a:r>
              <a:rPr lang="zh-TW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经济公义</a:t>
            </a:r>
            <a:r>
              <a:rPr lang="zh-CN" alt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交易诚实，工价公平，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zh-CN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债务不成为奴役工具、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zh-CN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财富不成为偶像、尺度不被操纵。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314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B8723-3ABC-2BAC-1A09-00D37667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0037" y="1153572"/>
            <a:ext cx="4167271" cy="44611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人遵行</a:t>
            </a:r>
            <a:br>
              <a:rPr lang="en-US" altLang="zh-TW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圣经中的</a:t>
            </a:r>
            <a:br>
              <a:rPr lang="en-US" altLang="zh-TW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神的公义</a:t>
            </a:r>
            <a:br>
              <a:rPr lang="en-US" altLang="zh-TW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神的秩序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被恢复 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神的国度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被显明</a:t>
            </a:r>
            <a:br>
              <a:rPr lang="zh-TW" altLang="en-US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514B-6442-CA37-E296-D5EA5C380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0"/>
            <a:ext cx="7735426" cy="6176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神按祂的</a:t>
            </a:r>
            <a:endParaRPr lang="en-US" altLang="zh-TW" sz="44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圣洁、信实、真理、怜爱</a:t>
            </a:r>
            <a:endParaRPr lang="en-US" altLang="zh-TW" sz="44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所设立的正确秩序</a:t>
            </a:r>
            <a:endParaRPr lang="en-US" altLang="zh-TW" sz="44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4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人、社会、权力、金钱、审判</a:t>
            </a:r>
            <a:endParaRPr lang="en-US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法律</a:t>
            </a:r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规则必须服在神真理之下</a:t>
            </a:r>
            <a:endParaRPr lang="en-US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690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D618-F03B-C4FA-DC95-5567B42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9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神公义属性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E882-59C2-4CDF-3955-0DE5090B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4" y="1825625"/>
            <a:ext cx="1086314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神是公义的源头</a:t>
            </a:r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人需遵行神的公义</a:t>
            </a:r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48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dirty="0"/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神同在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神喜悦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神的秩序被恢复、邪恶被揭露</a:t>
            </a:r>
            <a:endParaRPr lang="en-US" altLang="zh-TW" sz="4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受压者被扶起、罪被审判、信实被坚立</a:t>
            </a:r>
            <a:endParaRPr lang="en-US" altLang="zh-TW" sz="4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人与神、人与人、人与受造界的关系重新归正</a:t>
            </a:r>
            <a:endParaRPr lang="en-US" sz="4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01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72DD-FDA5-E831-2155-7801A23A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altLang="zh-TW" sz="6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TW" altLang="en-US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公义秩序、人的公平竞争</a:t>
            </a:r>
            <a:br>
              <a:rPr lang="zh-TW" altLang="en-US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FCEB-A7F8-BA1F-520E-C8BDD390C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354"/>
            <a:ext cx="10779369" cy="4687521"/>
          </a:xfrm>
        </p:spPr>
        <p:txBody>
          <a:bodyPr>
            <a:normAutofit fontScale="92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40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公平：每个人都按同样规则竞争。</a:t>
            </a:r>
          </a:p>
          <a:p>
            <a:pPr marL="0" indent="0" algn="ctr" rtl="0" fontAlgn="b">
              <a:buNone/>
            </a:pPr>
            <a:r>
              <a:rPr lang="zh-TW" altLang="en-US" sz="40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公义：</a:t>
            </a:r>
            <a:r>
              <a:rPr lang="zh-TW" altLang="en-US" sz="4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这个规则本身是否合神心意？</a:t>
            </a:r>
            <a:endParaRPr lang="en-US" altLang="zh-TW" sz="4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4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是否让强者合法压榨弱者？是否让谎言成为制度？</a:t>
            </a:r>
          </a:p>
          <a:p>
            <a:pPr marL="0" indent="0" algn="ctr" rtl="0" fontAlgn="b">
              <a:buNone/>
            </a:pPr>
            <a:endParaRPr lang="en-US" altLang="zh-TW" sz="28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圣经公义不只是“按规则办事”，而是：</a:t>
            </a: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规则本身也必须服在神的真理之下。</a:t>
            </a: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如果一个社会的法律</a:t>
            </a:r>
            <a:endParaRPr lang="en-US" altLang="zh-TW" sz="35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允许奴役、欺诈、高利剥削、假秤假码、腐败审判，</a:t>
            </a:r>
            <a:endParaRPr lang="en-US" altLang="zh-TW" sz="35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那么即使“合法”，也不“公义”。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86549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A0A4-6EC1-5792-E473-F4126850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“公义”不是人的标准，而是来自神</a:t>
            </a:r>
            <a:b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49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5D132-8D0E-5EC7-6CFA-AA213E6C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47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59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神不是因为遵守某个外在标准才公义</a:t>
            </a:r>
            <a:r>
              <a:rPr lang="zh-CN" altLang="en-US" sz="59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9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神就是公义的源头</a:t>
            </a:r>
          </a:p>
          <a:p>
            <a:pPr marL="0" indent="0" algn="ctr" rtl="0" fontAlgn="b">
              <a:buNone/>
            </a:pPr>
            <a:endParaRPr lang="en-US" altLang="zh-TW" sz="101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耶和华在祂一切所行的，无不公义。</a:t>
            </a:r>
            <a:r>
              <a:rPr lang="zh-CN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 </a:t>
            </a:r>
            <a:r>
              <a:rPr lang="en-US" altLang="zh-TW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145:17</a:t>
            </a:r>
            <a:r>
              <a:rPr lang="zh-CN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6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TW" sz="51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神的判断、命令、审判、怜悯、拯救，</a:t>
            </a:r>
            <a:endParaRPr lang="en-US" altLang="zh-TW" sz="67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都是正直的、真实的、没有弯曲的。</a:t>
            </a:r>
            <a:endParaRPr lang="en-US" altLang="zh-TW" sz="67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rtl="0" fontAlgn="b"/>
            <a:endParaRPr lang="zh-TW" altLang="en-US" sz="51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59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公义不是现代人说的：“我觉得这样才公平。”</a:t>
            </a:r>
          </a:p>
          <a:p>
            <a:pPr marL="0" indent="0" algn="ctr" rtl="0" fontAlgn="b">
              <a:buNone/>
            </a:pPr>
            <a:r>
              <a:rPr lang="zh-TW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r>
              <a:rPr lang="zh-TW" altLang="en-US" sz="67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根据圣经真理</a:t>
            </a:r>
            <a:r>
              <a:rPr lang="zh-CN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：“</a:t>
            </a:r>
            <a:r>
              <a:rPr lang="zh-TW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神认为这样才正。”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33924-D371-7A5B-86D1-1F8AF3E3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1450655"/>
            <a:ext cx="4372734" cy="3956690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altLang="zh-TW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旧约中的</a:t>
            </a:r>
            <a:br>
              <a:rPr lang="en-US" altLang="zh-TW" sz="7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7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3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br>
              <a:rPr lang="zh-TW" altLang="en-US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BA11-0178-97F9-A29D-15C23C08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874" y="1123558"/>
            <a:ext cx="6422833" cy="62846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公义是正确的关系</a:t>
            </a:r>
            <a:endParaRPr lang="en-US" altLang="zh-TW" sz="4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公义是审判中的公正</a:t>
            </a:r>
            <a:r>
              <a:rPr lang="zh-CN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lang="zh-CN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endParaRPr lang="en-US" altLang="zh-CN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不偏待人</a:t>
            </a:r>
            <a:endParaRPr lang="en-US" altLang="zh-TW" sz="4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4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公义特别保护弱者</a:t>
            </a:r>
            <a:br>
              <a:rPr lang="zh-TW" altLang="en-US" sz="44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4000" b="1" i="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8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1E54-FB41-462B-BF1E-191A6FE5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TW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公义是正确的关系</a:t>
            </a:r>
            <a:br>
              <a:rPr lang="zh-TW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45E66-931D-8A9F-6AC5-E82E6D03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希伯来文中“公义”常有一种关系性的意思：</a:t>
            </a:r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人在神、在人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是否活得正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义人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”不是行为完美无罪的人，</a:t>
            </a:r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被神算为义</a:t>
            </a:r>
            <a:r>
              <a:rPr lang="zh-CN" altLang="en-US" sz="36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蒙恩的罪人</a:t>
            </a:r>
            <a:r>
              <a:rPr lang="zh-CN" altLang="en-US" sz="36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信靠神、敬畏神、按神的道路生活的人。</a:t>
            </a:r>
          </a:p>
          <a:p>
            <a:pPr marL="0" indent="0" algn="ctr" rtl="0" fontAlgn="b">
              <a:buNone/>
            </a:pPr>
            <a:endParaRPr lang="en-US" altLang="zh-TW" sz="36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亚伯兰信耶和华，耶和华就以此为他的义。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 </a:t>
            </a: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15:6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3E66-5699-A30A-ED57-A6F400E5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53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TW" altLang="en-US" sz="53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公义是审判中的</a:t>
            </a:r>
            <a:r>
              <a:rPr lang="zh-TW" altLang="en-US" sz="5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公正</a:t>
            </a:r>
            <a:r>
              <a:rPr lang="zh-CN" altLang="en-US" sz="5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53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不偏待人</a:t>
            </a:r>
            <a:br>
              <a:rPr lang="zh-TW" altLang="en-US" sz="4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7CD9-55DC-6D35-16E2-C39C779E0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不可屈枉正直，不可看人的外貌。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 </a:t>
            </a: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16:19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TW" sz="36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公义不是偏袒穷人，不是偏袒富人；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不是讨好多数，不是保护权贵。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b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公义要求：按真相判断，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不按权势、财富、关系、族群、利益判断。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1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4F2E-10E2-1580-C6D1-98E0F1F2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TW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公义特别保护弱者</a:t>
            </a:r>
            <a:br>
              <a:rPr lang="zh-TW" altLang="en-US" sz="44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EB05-68A2-2330-E7C3-1B28D128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25625"/>
            <a:ext cx="10861431" cy="4351338"/>
          </a:xfrm>
        </p:spPr>
        <p:txBody>
          <a:bodyPr>
            <a:normAutofit fontScale="92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圣经中反复提到：孤儿、寡妇、寄居者、穷人。</a:t>
            </a:r>
            <a:endParaRPr lang="en-US" altLang="zh-TW" sz="32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2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不是因为更圣洁，而是因为他们在社会结构中更容易被欺压。</a:t>
            </a:r>
          </a:p>
          <a:p>
            <a:pPr marL="0" indent="0" algn="ctr" rtl="0" fontAlgn="b">
              <a:buNone/>
            </a:pPr>
            <a:endParaRPr lang="en-US" altLang="zh-TW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学习行善，寻求公平，解救受欺压的；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给孤儿伸冤，为寡妇辨屈。”</a:t>
            </a:r>
            <a:b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 </a:t>
            </a: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1:17</a:t>
            </a:r>
            <a:r>
              <a:rPr lang="zh-CN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TW" sz="36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圣经公义不是冷冰冰的制度正义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带着神的怜悯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关注那些没有能力保护自己的人。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1FEA-BFB6-5A9B-20B7-579108AB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在圣经中经济中 神所关心的秩序</a:t>
            </a:r>
            <a:br>
              <a:rPr lang="zh-TW" altLang="en-US" sz="44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D43C-369C-EB5D-B0CD-F4215D49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690688"/>
            <a:ext cx="11002108" cy="4802187"/>
          </a:xfrm>
        </p:spPr>
        <p:txBody>
          <a:bodyPr>
            <a:normAutofit fontScale="77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诡诈的天平为耶和华所憎恶；公平的法码为祂所喜悦。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 </a:t>
            </a: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rtl="0" fontAlgn="b"/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在圣经中，经济属于神所关心的秩序</a:t>
            </a:r>
            <a:r>
              <a:rPr lang="zh-CN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36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货币、债务、交易、工价、土地、产业、利息、税赋</a:t>
            </a:r>
            <a:endParaRPr lang="en-US" altLang="zh-TW" sz="36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社会钱财系统</a:t>
            </a:r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若深藏欺骗、债务奴役、通货稀释、权贵掠夺、穷人被迫长期依附</a:t>
            </a:r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就不只是</a:t>
            </a: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经济问题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，而是</a:t>
            </a: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公义问题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31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圣经的“公义”一定包括经济公义。不是平均主义，而是：</a:t>
            </a: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不可偷盗，不可欺诈，不可用虚假的尺度掠夺他人，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不可拖欠工价，不可把人的困境变成牟利工具。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0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3909-27D7-3E75-8C28-B2CE2F99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sz="8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有福的国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6460-DF3B-C012-572F-0BDE34DB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以耶和华为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那国是有福的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所拣选为自己产业的、那民是有福的。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（诗篇33:12）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000" b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改变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时候、日期、废王、立王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将智慧赐与智慧人、将知识赐与聪明人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（但以理书22:1）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219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46241-7045-E129-98DD-652B811A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39" y="1450655"/>
            <a:ext cx="4388232" cy="39566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TW" altLang="en-US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新约中的</a:t>
            </a:r>
            <a:br>
              <a:rPr lang="en-US" altLang="zh-TW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br>
              <a:rPr lang="en-US" altLang="zh-TW" sz="6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在基督里</a:t>
            </a:r>
            <a:br>
              <a:rPr lang="en-US" altLang="zh-TW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8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成全</a:t>
            </a:r>
            <a:endParaRPr lang="en-US" sz="6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B932-8B4E-5F06-7054-229365A5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427" y="267354"/>
            <a:ext cx="7409775" cy="63232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但你们得在基督耶稣里、</a:t>
            </a:r>
            <a:endParaRPr lang="en-US" altLang="zh-CN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是本乎　神、　</a:t>
            </a:r>
            <a:endParaRPr lang="en-US" altLang="zh-CN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神又使</a:t>
            </a:r>
            <a:r>
              <a:rPr lang="zh-CN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成为我们的</a:t>
            </a:r>
            <a:endParaRPr lang="en-US" altLang="zh-CN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智慧、公义、圣洁、救赎。</a:t>
            </a:r>
            <a:endParaRPr lang="en-US" altLang="zh-CN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（哥林多前书1:30）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6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87F3-D04F-B503-9532-6954FE8D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sz="5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律法的总结就是基督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03CF-3C27-950F-C1E7-DC920179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78519" cy="48021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律法的总结就是基督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使凡信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的都得着义。 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（罗马书10:4）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原来在　神面前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不是听律法的为义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乃是行律法的称义。 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（罗马书2:13） 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惟有详细察看那全备使人自由之律法的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并且时常如此、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这人既不是听了就忘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乃是实在行出来、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就在他所行的事上必然得福。 （雅各书1:25）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979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6BE8-36D1-AD10-25F6-A0EAEAD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371600" indent="-1371600" algn="ctr" rtl="0" fontAlgn="b">
              <a:buAutoNum type="arabicPeriod"/>
            </a:pPr>
            <a:r>
              <a:rPr lang="zh-TW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人不能靠自己成为义</a:t>
            </a:r>
            <a:r>
              <a:rPr lang="zh-CN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6000" b="1" i="0" dirty="0">
              <a:solidFill>
                <a:srgbClr val="00B05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65DE-92F9-A2B8-61CD-73AB6785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5724"/>
            <a:ext cx="11054862" cy="4641240"/>
          </a:xfrm>
        </p:spPr>
        <p:txBody>
          <a:bodyPr>
            <a:normAutofit fontScale="55000" lnSpcReduction="20000"/>
          </a:bodyPr>
          <a:lstStyle/>
          <a:p>
            <a:pPr marL="0" indent="0" algn="ctr" rtl="0" fontAlgn="b">
              <a:buNone/>
            </a:pPr>
            <a:endParaRPr lang="en-US" altLang="zh-TW" sz="88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人类最深的问题</a:t>
            </a:r>
            <a:r>
              <a:rPr lang="zh-CN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有罪性、偏离神</a:t>
            </a:r>
            <a:r>
              <a:rPr lang="zh-CN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8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不是缺教育、缺制度、缺资源。</a:t>
            </a:r>
          </a:p>
          <a:p>
            <a:pPr marL="0" indent="0" algn="ctr" rtl="0" fontAlgn="b">
              <a:buNone/>
            </a:pPr>
            <a:endParaRPr lang="en-US" altLang="zh-TW" sz="8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没有义人，连一个也没有。</a:t>
            </a:r>
            <a:endParaRPr lang="en-US" altLang="zh-TW" sz="8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 </a:t>
            </a:r>
            <a:r>
              <a:rPr lang="en-US" altLang="zh-TW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3:10</a:t>
            </a:r>
            <a:r>
              <a:rPr lang="zh-CN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8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br>
              <a:rPr lang="zh-TW" altLang="en-US" sz="8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53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6BE8-36D1-AD10-25F6-A0EAEAD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TW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基督显明神的公义</a:t>
            </a:r>
            <a:r>
              <a:rPr lang="zh-CN" altLang="en-US" sz="60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br>
              <a:rPr lang="zh-TW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65DE-92F9-A2B8-61CD-73AB6785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5295"/>
            <a:ext cx="11054862" cy="4617579"/>
          </a:xfrm>
        </p:spPr>
        <p:txBody>
          <a:bodyPr>
            <a:normAutofit fontScale="32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TW" altLang="en-US" sz="12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十字架上</a:t>
            </a: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12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公义与怜悯交汇</a:t>
            </a:r>
            <a:endParaRPr lang="en-US" altLang="zh-TW" sz="123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罪没有被忽略</a:t>
            </a:r>
            <a:r>
              <a:rPr lang="zh-CN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审判真实发生。</a:t>
            </a:r>
            <a:endParaRPr lang="en-US" altLang="zh-TW" sz="123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12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耶稣代替我们</a:t>
            </a: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承担罪与死</a:t>
            </a:r>
            <a:r>
              <a:rPr lang="zh-CN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人因信称义。</a:t>
            </a:r>
          </a:p>
          <a:p>
            <a:pPr marL="0" indent="0" algn="ctr" rtl="0" fontAlgn="b">
              <a:buNone/>
            </a:pP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人可以被赦免</a:t>
            </a:r>
            <a:r>
              <a:rPr lang="zh-CN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12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并重生。</a:t>
            </a:r>
            <a:endParaRPr lang="en-US" altLang="zh-TW" sz="123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88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神设立耶稣作挽回祭、是凭着耶稣的血、</a:t>
            </a:r>
            <a:endParaRPr lang="en-US" altLang="zh-CN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借着人的信、要显明　神的义</a:t>
            </a:r>
            <a:r>
              <a:rPr lang="en-US" alt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</a:p>
          <a:p>
            <a:pPr marL="0" indent="0" algn="ctr" rtl="0" fontAlgn="b">
              <a:buNone/>
            </a:pP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用忍耐的心、宽容人先时所犯的罪． 好在今时显明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的义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使人知道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自己为义、也称信耶稣的人为义。</a:t>
            </a:r>
            <a:r>
              <a:rPr lang="en-US" alt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lang="en-US" altLang="zh-CN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3:25-26</a:t>
            </a:r>
            <a:r>
              <a:rPr lang="zh-CN" altLang="en-US" sz="8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CN" sz="8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6BE8-36D1-AD10-25F6-A0EAEAD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 rtl="0" fontAlgn="b">
              <a:buNone/>
            </a:pPr>
            <a:br>
              <a:rPr lang="en-US" altLang="zh-CN" sz="66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TW" altLang="en-US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被称义的人</a:t>
            </a:r>
            <a:r>
              <a:rPr lang="zh-CN" altLang="en-US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要活出义</a:t>
            </a:r>
            <a:br>
              <a:rPr lang="zh-TW" altLang="en-US" sz="6600" b="1" i="0" dirty="0">
                <a:solidFill>
                  <a:srgbClr val="00B05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65DE-92F9-A2B8-61CD-73AB6785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6772"/>
            <a:ext cx="11054862" cy="4262035"/>
          </a:xfrm>
        </p:spPr>
        <p:txBody>
          <a:bodyPr>
            <a:normAutofit fontScale="475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被圣灵更新，开始追求义</a:t>
            </a:r>
            <a:endParaRPr lang="en-US" altLang="zh-TW" sz="8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8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你们要先求祂的国和祂的义。</a:t>
            </a:r>
            <a:endParaRPr lang="en-US" altLang="zh-TW" sz="8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 </a:t>
            </a:r>
            <a:r>
              <a:rPr lang="en-US" altLang="zh-TW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6:33</a:t>
            </a:r>
            <a:r>
              <a:rPr lang="zh-CN" altLang="en-US" sz="8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8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TW" sz="8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显明</a:t>
            </a:r>
            <a:r>
              <a:rPr lang="zh-TW" altLang="en-US" sz="88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神国度秩序</a:t>
            </a:r>
            <a:endParaRPr lang="en-US" altLang="zh-TW" sz="88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在生命、家庭、教会、工作、金钱和社会中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4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5A23-00EE-4AB8-89BA-19694F53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神的国和神的义</a:t>
            </a:r>
            <a:r>
              <a:rPr lang="zh-CN" altLang="en-US" sz="4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连在一起</a:t>
            </a:r>
            <a:br>
              <a:rPr lang="zh-TW" altLang="en-US" sz="4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C2BA-F29E-2072-7BBC-0DF5A140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690688"/>
            <a:ext cx="11172092" cy="4486275"/>
          </a:xfrm>
        </p:spPr>
        <p:txBody>
          <a:bodyPr>
            <a:normAutofit fontScale="92500"/>
          </a:bodyPr>
          <a:lstStyle/>
          <a:p>
            <a:pPr marL="0" indent="0" algn="ctr" rtl="0" fontAlgn="b">
              <a:buNone/>
            </a:pPr>
            <a:r>
              <a:rPr lang="zh-TW" altLang="en-US" sz="4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神掌权</a:t>
            </a:r>
            <a:endParaRPr lang="en-US" altLang="zh-TW" sz="43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4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显出：</a:t>
            </a:r>
            <a:r>
              <a:rPr lang="zh-TW" altLang="en-US" sz="4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诚实、圣洁、怜悯、审判</a:t>
            </a:r>
            <a:endParaRPr lang="en-US" altLang="zh-TW" sz="43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4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恢复</a:t>
            </a:r>
            <a:r>
              <a:rPr lang="zh-CN" altLang="en-US" sz="43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4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秩序、自由、真理、</a:t>
            </a:r>
            <a:r>
              <a:rPr lang="zh-TW" altLang="en-US" sz="43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</a:t>
            </a:r>
            <a:r>
              <a:rPr lang="zh-TW" altLang="en-US" sz="43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</a:t>
            </a:r>
          </a:p>
          <a:p>
            <a:pPr marL="0" indent="0" algn="ctr" rtl="0" fontAlgn="b">
              <a:buNone/>
            </a:pP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是从</a:t>
            </a:r>
            <a:r>
              <a:rPr lang="zh-TW" altLang="en-US" sz="3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基督救赎</a:t>
            </a: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开始，</a:t>
            </a:r>
            <a:endParaRPr lang="en-US" altLang="zh-TW" sz="39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借着</a:t>
            </a:r>
            <a:r>
              <a:rPr lang="zh-TW" altLang="en-US" sz="3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</a:t>
            </a: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在人的</a:t>
            </a:r>
            <a:r>
              <a:rPr lang="zh-TW" altLang="en-US" sz="3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教会生命</a:t>
            </a: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3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生活见证</a:t>
            </a: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</a:t>
            </a:r>
            <a:r>
              <a:rPr lang="zh-CN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9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逐步显明</a:t>
            </a: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9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en-US" altLang="zh-TW" sz="39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fontAlgn="b">
              <a:buNone/>
            </a:pPr>
            <a:r>
              <a:rPr lang="zh-TW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神的国不是靠人的暴力建立，也不是靠政治乌托邦实现</a:t>
            </a:r>
            <a:r>
              <a:rPr lang="zh-CN" altLang="en-US" sz="39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9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36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71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B9A1-0BCE-EAED-3CE0-8CF50825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365125"/>
            <a:ext cx="10779369" cy="1325563"/>
          </a:xfrm>
        </p:spPr>
        <p:txBody>
          <a:bodyPr>
            <a:noAutofit/>
          </a:bodyPr>
          <a:lstStyle/>
          <a:p>
            <a:pPr algn="ctr"/>
            <a:br>
              <a:rPr lang="en-US" altLang="zh-TW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TW" alt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公义非“社会正义</a:t>
            </a:r>
            <a:r>
              <a:rPr lang="zh-CN" alt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justice</a:t>
            </a:r>
            <a:r>
              <a:rPr lang="zh-TW" alt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r>
              <a:rPr lang="zh-CN" alt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现代意识形态</a:t>
            </a:r>
            <a:br>
              <a:rPr lang="zh-TW" altLang="en-US" sz="40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2E1A-7183-E052-F5F9-9E1156B1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1547445"/>
            <a:ext cx="10779369" cy="4629517"/>
          </a:xfrm>
        </p:spPr>
        <p:txBody>
          <a:bodyPr>
            <a:normAutofit fontScale="40000" lnSpcReduction="20000"/>
          </a:bodyPr>
          <a:lstStyle/>
          <a:p>
            <a:pPr marL="0" indent="0" algn="ctr" rtl="0" fontAlgn="b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更非：阶级斗争</a:t>
            </a:r>
            <a:r>
              <a:rPr lang="zh-CN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个人成功</a:t>
            </a:r>
            <a:r>
              <a:rPr lang="zh-CN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国家权力</a:t>
            </a:r>
            <a:r>
              <a:rPr lang="zh-CN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8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财富再分配</a:t>
            </a:r>
            <a:r>
              <a:rPr lang="zh-CN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身份政治</a:t>
            </a:r>
            <a:r>
              <a:rPr lang="zh-CN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市场自由</a:t>
            </a:r>
            <a:r>
              <a:rPr lang="zh-CN" sz="8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8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法律程序。</a:t>
            </a:r>
          </a:p>
          <a:p>
            <a:pPr marL="0" indent="0" algn="ctr" rtl="0" fontAlgn="b">
              <a:buNone/>
            </a:pPr>
            <a:endParaRPr lang="en-US" altLang="zh-TW" sz="70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圣经中 神的公义挑战：</a:t>
            </a:r>
            <a:endParaRPr lang="en-US" altLang="zh-TW" sz="80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压迫者的贪婪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受害者的苦毒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穷人的绝望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7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富人的骄傲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掌权者的腐败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宗教人的假冒为善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7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市场中的欺诈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家庭中的不忠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国家中的偶像化</a:t>
            </a:r>
            <a:r>
              <a:rPr lang="zh-CN" sz="7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70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个人内心中的罪。</a:t>
            </a:r>
            <a:endParaRPr lang="en-US" altLang="zh-TW" sz="7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80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0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圣经公义不是某一派政治口号，</a:t>
            </a:r>
            <a:endParaRPr lang="en-US" altLang="zh-TW" sz="80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80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而是神对整个世界的审判与恢复。</a:t>
            </a:r>
          </a:p>
        </p:txBody>
      </p:sp>
    </p:spTree>
    <p:extLst>
      <p:ext uri="{BB962C8B-B14F-4D97-AF65-F5344CB8AC3E}">
        <p14:creationId xmlns:p14="http://schemas.microsoft.com/office/powerpoint/2010/main" val="2935809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A68D-1EF4-F341-65C8-130BFFAE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365125"/>
            <a:ext cx="10884877" cy="1325563"/>
          </a:xfrm>
        </p:spPr>
        <p:txBody>
          <a:bodyPr>
            <a:normAutofit fontScale="90000"/>
          </a:bodyPr>
          <a:lstStyle/>
          <a:p>
            <a:pPr marL="0" indent="0" algn="ctr" rtl="0" fontAlgn="b"/>
            <a:br>
              <a:rPr lang="en-US" altLang="zh-TW" sz="44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最终的公义由基督完成</a:t>
            </a:r>
            <a:br>
              <a:rPr lang="zh-TW" altLang="en-US" sz="60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DA56-5136-D480-46FB-680BD200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 fontAlgn="b">
              <a:buNone/>
            </a:pPr>
            <a:r>
              <a:rPr lang="zh-TW" altLang="en-US" sz="5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没有一个罪会永远被隐藏</a:t>
            </a:r>
            <a:endParaRPr lang="en-US" altLang="zh-TW" sz="5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5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没有一个冤屈会永远无人知道</a:t>
            </a:r>
            <a:endParaRPr lang="en-US" altLang="zh-TW" sz="5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5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没有一个压迫系统能永远站立</a:t>
            </a:r>
            <a:endParaRPr lang="en-US" altLang="zh-TW" sz="5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5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没有一个忠心的义行会被神忘记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21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81F2-DE1F-F73A-84CF-6A320F22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sz="44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公义最终指向基督的再来与审判</a:t>
            </a:r>
            <a:br>
              <a:rPr lang="zh-TW" altLang="en-US" sz="44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C74E-CD49-4004-DD30-6C67DEDF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38"/>
            <a:ext cx="10515600" cy="4582625"/>
          </a:xfrm>
        </p:spPr>
        <p:txBody>
          <a:bodyPr>
            <a:normAutofit/>
          </a:bodyPr>
          <a:lstStyle/>
          <a:p>
            <a:pPr marL="0" indent="0" algn="ctr" rtl="0" fontAlgn="b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今世的不义不会完全消失</a:t>
            </a:r>
            <a:r>
              <a:rPr lang="zh-CN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zh-TW" altLang="en-US" sz="4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恶人可能暂时兴旺、义人可能受苦、</a:t>
            </a:r>
            <a:endParaRPr lang="en-US" altLang="zh-TW" sz="4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44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强权可能得势、谎言可能流行。</a:t>
            </a:r>
            <a:endParaRPr lang="en-US" altLang="zh-TW" sz="44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endParaRPr lang="zh-TW" altLang="en-US" sz="4400" b="1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44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要按公义审判世界，按正直判断万民。</a:t>
            </a:r>
            <a:endParaRPr lang="en-US" altLang="zh-TW" sz="44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rtl="0" fontAlgn="b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 </a:t>
            </a:r>
            <a:r>
              <a:rPr lang="en-US" altLang="zh-TW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98:9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47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0E86-B16A-570F-04E3-BCAE6BC0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81200" y="-1518834"/>
            <a:ext cx="8229600" cy="309966"/>
          </a:xfrm>
        </p:spPr>
        <p:txBody>
          <a:bodyPr>
            <a:normAutofit fontScale="90000"/>
          </a:bodyPr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E54A-38F7-DC7A-BE57-AABC49BD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8" y="635431"/>
            <a:ext cx="11406753" cy="60663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当献上公义的祭、又当倚靠耶和华。   （诗篇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4:5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因为耶和华是公义的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祂喜爱公义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正直人必得见祂的面。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11:7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耶和华的道理洁净、存到永远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耶和华的典章真实、全然公义。 （诗篇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19:9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祢的公义、好像高山，祢的判断、如同深渊。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耶和华阿！人民牲畜、祢都救护。 （诗篇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36:6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愿祢常施慈爱给认识祢的人，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常以公义待心里正直的人。（诗篇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36:10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祂要使你的公义、如光发出，使你的公平、明如正午。   </a:t>
            </a:r>
            <a:endParaRPr lang="en-US" altLang="zh-CN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37:6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 </a:t>
            </a:r>
            <a:r>
              <a:rPr lang="zh-CN" altLang="en-US" sz="8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endParaRPr lang="en-US" altLang="zh-CN" sz="8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           </a:t>
            </a:r>
            <a:endParaRPr lang="en-US" altLang="zh-CN" sz="6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B92A-738F-22BB-AA97-EE56A8A6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981200" y="-358816"/>
            <a:ext cx="8229600" cy="35881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7B75-D662-61EE-9645-614A58E3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08" y="567160"/>
            <a:ext cx="10368367" cy="58646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在美國南北戰爭期間，有人對林肯總統說，</a:t>
            </a:r>
            <a:endParaRPr lang="en-US" altLang="zh-TW" sz="35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他們確信上帝會站在北軍（聯邦）這邊來贏得戰爭。</a:t>
            </a:r>
            <a:endParaRPr lang="en-US" altLang="zh-TW" sz="35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林肯謙卑地認為，不是求上帝支持自己的行動</a:t>
            </a:r>
            <a:r>
              <a:rPr lang="zh-TW" altLang="en-US" sz="35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5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r>
              <a:rPr lang="zh-TW" altLang="en-US" sz="3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確保行動遵循</a:t>
            </a:r>
            <a:r>
              <a:rPr lang="zh-CN" altLang="en-US" sz="3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正義與真理</a:t>
            </a:r>
            <a:r>
              <a:rPr lang="zh-CN" altLang="en-US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r>
              <a:rPr lang="zh-TW" altLang="en-US" sz="32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站在上帝的一邊</a:t>
            </a:r>
            <a:r>
              <a:rPr lang="zh-TW" altLang="en-US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zh-TW" altLang="en-US" sz="3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30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先生，我並不關心上帝是否站在我們這邊。</a:t>
            </a:r>
            <a:endParaRPr lang="en-US" altLang="zh-TW" sz="3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我更關心的是</a:t>
            </a:r>
            <a:r>
              <a:rPr lang="zh-CN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3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我們是否站在上帝那一邊，</a:t>
            </a:r>
            <a:endParaRPr lang="en-US" altLang="zh-TW" sz="38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因為上帝永遠是對的。</a:t>
            </a:r>
            <a:r>
              <a:rPr lang="zh-TW" altLang="en-US" sz="38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」</a:t>
            </a:r>
            <a:endParaRPr lang="en-US" altLang="zh-TW" sz="3800" b="1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5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 am not at all concerned about that, for I know </a:t>
            </a:r>
          </a:p>
          <a:p>
            <a:pPr marL="0" indent="0" algn="ctr">
              <a:buNone/>
            </a:pPr>
            <a:r>
              <a:rPr lang="en-US" sz="35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that the Lord is always on the side of right. </a:t>
            </a:r>
          </a:p>
          <a:p>
            <a:pPr marL="0" indent="0" algn="ctr">
              <a:buNone/>
            </a:pPr>
            <a:r>
              <a:rPr lang="en-US" sz="35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But it is my constant anxiety and prayer that </a:t>
            </a:r>
          </a:p>
          <a:p>
            <a:pPr marL="0" indent="0" algn="ctr">
              <a:buNone/>
            </a:pPr>
            <a:r>
              <a:rPr lang="en-US" sz="3500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 and this nation should be on the Lord's side.</a:t>
            </a:r>
            <a:endParaRPr lang="en-US" sz="35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95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12F4-B41F-B9D9-221A-C0FDD98C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DC412-BF19-7DF0-8F39-5E65181CC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ivine order and righteousness in society">
            <a:extLst>
              <a:ext uri="{FF2B5EF4-FFF2-40B4-BE49-F238E27FC236}">
                <a16:creationId xmlns:a16="http://schemas.microsoft.com/office/drawing/2014/main" id="{DDF74B52-2314-E5A4-0816-166964CCA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658EF-F25F-35A6-B691-F5217ACE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111368"/>
            <a:ext cx="11934092" cy="65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2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558430"/>
            <a:ext cx="3418990" cy="2043847"/>
          </a:xfrm>
        </p:spPr>
        <p:txBody>
          <a:bodyPr>
            <a:normAutofit/>
          </a:bodyPr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数字时代中</a:t>
            </a:r>
            <a:b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神呼召百姓</a:t>
            </a:r>
            <a:b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站在神这边</a:t>
            </a:r>
            <a:b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1400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何畢敏芝師母分享</a:t>
            </a:r>
            <a:endParaRPr lang="zh-TW" altLang="en-US" sz="1200" b="1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Picture 4" descr="A cross with a light shining through it&#10;&#10;Description automatically generated">
            <a:extLst>
              <a:ext uri="{FF2B5EF4-FFF2-40B4-BE49-F238E27FC236}">
                <a16:creationId xmlns:a16="http://schemas.microsoft.com/office/drawing/2014/main" id="{EEBA78F7-D660-4F98-168E-5F22A0E9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42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4" y="4558430"/>
            <a:ext cx="6897626" cy="20438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全球震动之中</a:t>
            </a:r>
          </a:p>
          <a:p>
            <a:pPr marL="0" indent="0" algn="ctr">
              <a:buNone/>
            </a:pP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察验明白主旨意  寻求公义公平</a:t>
            </a:r>
          </a:p>
          <a:p>
            <a:pPr marL="0" indent="0" algn="ctr">
              <a:buNone/>
            </a:pPr>
            <a:r>
              <a:rPr lang="zh-TW" altLang="en-US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永远真心敬畏神  活出基督荣耀</a:t>
            </a:r>
            <a:endParaRPr lang="zh-TW" altLang="en-US" sz="18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667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49E6-BD55-4DC9-0A13-27F92B05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祢醫治破碎心靈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E633-C301-45BB-F5F6-00F62418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50410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祢醫治破碎心靈 祢醫治受傷者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統管宇宙父神 我獻上我自己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求祢在我生命掌權 來使我靈自由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父神賜下復興 從我生命中開始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用祢聖靈充滿我 我要見祢榮面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每天在祢面前 認識祢榮耀恩典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我回轉選擇祢道路 一生跟隨到底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來磨練塑造我 每一天被你更新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 我渴慕祢 尋求祢公義 父神 求祢再來充滿我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 我渴慕祢 尋求祢公義 用新酒和油充滿我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39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D588-E3F5-3116-030E-0229C017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我要在萬民中稱謝祢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321A-D89A-05C7-ECF9-7BBD80E55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329"/>
            <a:ext cx="10515600" cy="4611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我要在萬民中稱謝祢 我要在列邦中歌頌祢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祢的慈愛 高及諸天 祢的信實 上達穹蒼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哈利路亞，哈利路亞 祢的慈愛高及諸天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哈利路亞，哈利路亞 的信實上達穹蒼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我要在萬民中稱謝祢 我要在列邦中歌頌祢 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祢的慈愛 高及諸天 祢的信實 上達穹蒼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70688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12F4-B41F-B9D9-221A-C0FDD98C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DC412-BF19-7DF0-8F39-5E65181CC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ivine order and righteousness in society">
            <a:extLst>
              <a:ext uri="{FF2B5EF4-FFF2-40B4-BE49-F238E27FC236}">
                <a16:creationId xmlns:a16="http://schemas.microsoft.com/office/drawing/2014/main" id="{DDF74B52-2314-E5A4-0816-166964CCA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658EF-F25F-35A6-B691-F5217ACE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111368"/>
            <a:ext cx="11934092" cy="65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6E04A-C9D0-81D9-CCB6-BC53F614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42" y="1441938"/>
            <a:ext cx="841459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72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神的国度秩序</a:t>
            </a:r>
            <a:br>
              <a:rPr lang="en-US" altLang="zh-TW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</a:t>
            </a:r>
            <a:r>
              <a:rPr lang="zh-TW" altLang="en-US" sz="72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重建生命秩序 </a:t>
            </a:r>
            <a:br>
              <a:rPr lang="en-US" altLang="zh-TW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</a:t>
            </a:r>
            <a:r>
              <a:rPr lang="zh-TW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形成经济秩序 </a:t>
            </a:r>
            <a:br>
              <a:rPr lang="en-US" altLang="zh-TW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→ </a:t>
            </a:r>
            <a:r>
              <a:rPr lang="zh-TW" altLang="en-US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更新社会秩序</a:t>
            </a:r>
            <a:endParaRPr lang="en-US" sz="7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175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EC22E-F7B7-4F2A-61B3-91935CCE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5" y="1153572"/>
            <a:ext cx="3654759" cy="4461163"/>
          </a:xfrm>
        </p:spPr>
        <p:txBody>
          <a:bodyPr>
            <a:normAutofit/>
          </a:bodyPr>
          <a:lstStyle/>
          <a:p>
            <a:pPr algn="ctr"/>
            <a:br>
              <a:rPr lang="en-US" altLang="zh-TW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神的秩序</a:t>
            </a:r>
            <a:br>
              <a:rPr lang="en-US" altLang="zh-TW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在人间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151A-D457-66BE-E834-E8069656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 rtl="0" fontAlgn="b">
              <a:buNone/>
            </a:pPr>
            <a:endParaRPr lang="en-US" altLang="zh-TW" sz="36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人因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</a:t>
            </a: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称义</a:t>
            </a:r>
            <a:r>
              <a:rPr lang="zh-CN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活出神的义</a:t>
            </a:r>
            <a:endParaRPr lang="en-US" altLang="zh-TW" sz="3600" b="1" i="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人与神关系归正、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人的内心被洁净、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审判不偏待人、弱者被保护；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罪恶被揭露、权力被约束、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金钱归回诚实尺度；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fontAlgn="b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社会不再建立在欺诈和压迫上</a:t>
            </a: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rtl="0" fontAlgn="b">
              <a:buNone/>
            </a:pPr>
            <a:endParaRPr lang="zh-TW" altLang="en-US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1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A210-64A9-F2F2-52E6-0F19691A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1EA6FA-0CDD-A344-4A64-C4F24A810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3029</Words>
  <Application>Microsoft Macintosh PowerPoint</Application>
  <PresentationFormat>Widescreen</PresentationFormat>
  <Paragraphs>313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Kaiti TC</vt:lpstr>
      <vt:lpstr>Microsoft YaHei UI</vt:lpstr>
      <vt:lpstr>Arial</vt:lpstr>
      <vt:lpstr>Calibri</vt:lpstr>
      <vt:lpstr>Calibri Light</vt:lpstr>
      <vt:lpstr>Office Theme</vt:lpstr>
      <vt:lpstr>2026年5月17日在華盛頓特區的國家廣場舉行盛大的全國祈禱、讚美和感恩慶典</vt:lpstr>
      <vt:lpstr>One nation  under God.  上帝之下的一個國家</vt:lpstr>
      <vt:lpstr>有福的国</vt:lpstr>
      <vt:lpstr>PowerPoint Presentation</vt:lpstr>
      <vt:lpstr>我要在萬民中稱謝祢</vt:lpstr>
      <vt:lpstr>PowerPoint Presentation</vt:lpstr>
      <vt:lpstr>    神的国度秩序   → 重建生命秩序  → 形成经济秩序  → 更新社会秩序</vt:lpstr>
      <vt:lpstr> 神的秩序  在人间</vt:lpstr>
      <vt:lpstr>PowerPoint Presentation</vt:lpstr>
      <vt:lpstr> 生命秩序：以神为中心 </vt:lpstr>
      <vt:lpstr>PowerPoint Presentation</vt:lpstr>
      <vt:lpstr> 神的公义与管家原则 </vt:lpstr>
      <vt:lpstr>PowerPoint Presentation</vt:lpstr>
      <vt:lpstr>寻求属神公义、怜悯与真理</vt:lpstr>
      <vt:lpstr> 公义和怜悯 </vt:lpstr>
      <vt:lpstr>PowerPoint Presentation</vt:lpstr>
      <vt:lpstr> 国度秩序：神的主权 在万有之上统管一切 </vt:lpstr>
      <vt:lpstr>PowerPoint Presentation</vt:lpstr>
      <vt:lpstr>神的秩序</vt:lpstr>
      <vt:lpstr>公义  各层面 </vt:lpstr>
      <vt:lpstr> 人遵行 圣经中的 神的公义  神的秩序 被恢复   神的国度 被显明 </vt:lpstr>
      <vt:lpstr>神公义属性</vt:lpstr>
      <vt:lpstr> 神的公义秩序、人的公平竞争 </vt:lpstr>
      <vt:lpstr>  “公义”不是人的标准，而是来自神  </vt:lpstr>
      <vt:lpstr> 旧约中的  公义 </vt:lpstr>
      <vt:lpstr> 1. 公义是正确的关系 </vt:lpstr>
      <vt:lpstr> 2. 公义是审判中的公正，不偏待人 </vt:lpstr>
      <vt:lpstr> 3. 公义特别保护弱者 </vt:lpstr>
      <vt:lpstr> 在圣经中经济中 神所关心的秩序 </vt:lpstr>
      <vt:lpstr>新约中的 公义  在基督里 成全</vt:lpstr>
      <vt:lpstr>律法的总结就是基督</vt:lpstr>
      <vt:lpstr>人不能靠自己成为义：</vt:lpstr>
      <vt:lpstr> 2. 基督显明神的公义： </vt:lpstr>
      <vt:lpstr> 3. 被称义的人 要活出义 </vt:lpstr>
      <vt:lpstr>  神的国和神的义 连在一起 </vt:lpstr>
      <vt:lpstr> 神的公义非“社会正义 justice” 现代意识形态 </vt:lpstr>
      <vt:lpstr> 最终的公义由基督完成 </vt:lpstr>
      <vt:lpstr> 公义最终指向基督的再来与审判 </vt:lpstr>
      <vt:lpstr>PowerPoint Presentation</vt:lpstr>
      <vt:lpstr>PowerPoint Presentation</vt:lpstr>
      <vt:lpstr>数字时代中  神呼召百姓  站在神这边  何畢敏芝師母分享</vt:lpstr>
      <vt:lpstr>祢醫治破碎心靈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公义</dc:title>
  <dc:creator>Minchi Ho Pi</dc:creator>
  <cp:lastModifiedBy>Minchi Ho Pi</cp:lastModifiedBy>
  <cp:revision>8</cp:revision>
  <dcterms:created xsi:type="dcterms:W3CDTF">2026-05-16T19:30:23Z</dcterms:created>
  <dcterms:modified xsi:type="dcterms:W3CDTF">2026-05-17T01:47:09Z</dcterms:modified>
</cp:coreProperties>
</file>