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56" r:id="rId2"/>
    <p:sldId id="280" r:id="rId3"/>
    <p:sldId id="271" r:id="rId4"/>
    <p:sldId id="257" r:id="rId5"/>
    <p:sldId id="285" r:id="rId6"/>
    <p:sldId id="272" r:id="rId7"/>
    <p:sldId id="283" r:id="rId8"/>
    <p:sldId id="282" r:id="rId9"/>
    <p:sldId id="279" r:id="rId10"/>
    <p:sldId id="259" r:id="rId11"/>
    <p:sldId id="277" r:id="rId12"/>
    <p:sldId id="278" r:id="rId13"/>
    <p:sldId id="260" r:id="rId14"/>
    <p:sldId id="261" r:id="rId15"/>
    <p:sldId id="262" r:id="rId16"/>
    <p:sldId id="263" r:id="rId17"/>
    <p:sldId id="273" r:id="rId18"/>
    <p:sldId id="264" r:id="rId19"/>
    <p:sldId id="265" r:id="rId20"/>
    <p:sldId id="291" r:id="rId21"/>
    <p:sldId id="266" r:id="rId22"/>
    <p:sldId id="267" r:id="rId23"/>
    <p:sldId id="268" r:id="rId24"/>
    <p:sldId id="274" r:id="rId25"/>
    <p:sldId id="286" r:id="rId26"/>
    <p:sldId id="287" r:id="rId27"/>
    <p:sldId id="275" r:id="rId28"/>
    <p:sldId id="293" r:id="rId29"/>
    <p:sldId id="292" r:id="rId30"/>
    <p:sldId id="276" r:id="rId31"/>
    <p:sldId id="288" r:id="rId32"/>
    <p:sldId id="284" r:id="rId33"/>
    <p:sldId id="289" r:id="rId34"/>
    <p:sldId id="290" r:id="rId35"/>
    <p:sldId id="270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595"/>
  </p:normalViewPr>
  <p:slideViewPr>
    <p:cSldViewPr snapToGrid="0" snapToObjects="1">
      <p:cViewPr varScale="1">
        <p:scale>
          <a:sx n="109" d="100"/>
          <a:sy n="109" d="100"/>
        </p:scale>
        <p:origin x="16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64F44-9ABE-BD48-839F-029B253239DA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DF126-017C-844A-AB41-E4A73EDF9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81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DF126-017C-844A-AB41-E4A73EDF9FF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92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646" y="731838"/>
            <a:ext cx="8229600" cy="1143000"/>
          </a:xfrm>
        </p:spPr>
        <p:txBody>
          <a:bodyPr>
            <a:noAutofit/>
          </a:bodyPr>
          <a:lstStyle/>
          <a:p>
            <a:br>
              <a:rPr lang="en-US" sz="4800" b="1" dirty="0">
                <a:solidFill>
                  <a:schemeClr val="accent6"/>
                </a:solidFill>
                <a:latin typeface="SimHei" panose="02010609060101010101" pitchFamily="49" charset="-122"/>
                <a:ea typeface="SimHei" panose="02010609060101010101" pitchFamily="49" charset="-122"/>
                <a:cs typeface="ADLaM Display" panose="020F0502020204030204" pitchFamily="34" charset="0"/>
              </a:rPr>
            </a:br>
            <a:br>
              <a:rPr lang="en-US" sz="4800" b="1" dirty="0">
                <a:solidFill>
                  <a:schemeClr val="accent6"/>
                </a:solidFill>
                <a:latin typeface="SimHei" panose="02010609060101010101" pitchFamily="49" charset="-122"/>
                <a:ea typeface="SimHei" panose="02010609060101010101" pitchFamily="49" charset="-122"/>
                <a:cs typeface="ADLaM Display" panose="020F0502020204030204" pitchFamily="34" charset="0"/>
              </a:rPr>
            </a:br>
            <a:r>
              <a:rPr lang="zh-TW" altLang="en-US" sz="4800" b="1" dirty="0">
                <a:solidFill>
                  <a:schemeClr val="accent6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至高神拣选忠心管家</a:t>
            </a:r>
            <a:br>
              <a:rPr lang="en-US" altLang="zh-CN" sz="6600" dirty="0">
                <a:solidFill>
                  <a:schemeClr val="accent6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sz="4800" b="1" dirty="0">
                <a:solidFill>
                  <a:schemeClr val="accent6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承数位世代宣教使命</a:t>
            </a:r>
            <a:br>
              <a:rPr lang="en-US" altLang="zh-TW" b="1" dirty="0">
                <a:solidFill>
                  <a:schemeClr val="accent6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</a:br>
            <a:br>
              <a:rPr lang="zh-TW" altLang="en-US" sz="6000" dirty="0">
                <a:solidFill>
                  <a:schemeClr val="accent6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</a:br>
            <a:endParaRPr sz="4800" dirty="0">
              <a:solidFill>
                <a:schemeClr val="accent6"/>
              </a:solidFill>
              <a:latin typeface="SimHei" panose="02010609060101010101" pitchFamily="49" charset="-122"/>
              <a:ea typeface="SimHei" panose="02010609060101010101" pitchFamily="49" charset="-122"/>
              <a:cs typeface="ADLaM Display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3937"/>
            <a:ext cx="8229600" cy="392222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zh-TW" altLang="en-US" sz="4400" b="1" dirty="0">
                <a:solidFill>
                  <a:srgbClr val="00B05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神的国在人的国运行</a:t>
            </a:r>
            <a:endParaRPr lang="zh-TW" altLang="en-US" sz="4400" b="1" dirty="0">
              <a:solidFill>
                <a:srgbClr val="00B05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400" b="1" dirty="0">
                <a:solidFill>
                  <a:srgbClr val="00B05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继美国管家为主預备</a:t>
            </a:r>
            <a:endParaRPr lang="en-US" altLang="zh-TW" sz="4400" b="1" dirty="0">
              <a:solidFill>
                <a:srgbClr val="00B050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承先启后</a:t>
            </a:r>
            <a:r>
              <a:rPr lang="zh-CN" altLang="en-US" sz="4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继往开来</a:t>
            </a:r>
            <a:endParaRPr lang="zh-TW" altLang="en-US" sz="4400" b="1" dirty="0">
              <a:solidFill>
                <a:schemeClr val="accent6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圣经中管家（</a:t>
            </a:r>
            <a:r>
              <a:rPr 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Steward</a:t>
            </a:r>
            <a:r>
              <a:rPr lang="zh-CN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定义</a:t>
            </a: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不是拥有者，而是受托管理神的资源</a:t>
            </a: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完成神的计划的人或国家。</a:t>
            </a:r>
          </a:p>
          <a:p>
            <a:pPr marL="0" indent="0" algn="ctr">
              <a:buNone/>
            </a:pPr>
            <a:endParaRPr sz="6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808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sz="4900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sz="4900" b="1" dirty="0">
                <a:solidFill>
                  <a:schemeClr val="accent6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1492</a:t>
            </a:r>
            <a:r>
              <a:rPr lang="zh-CN" altLang="en-US" sz="4900" b="1" dirty="0">
                <a:solidFill>
                  <a:schemeClr val="accent6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TW" altLang="en-US" sz="49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土地空间</a:t>
            </a:r>
            <a:r>
              <a:rPr lang="zh-TW" altLang="en-US" sz="4900" b="1" i="0" dirty="0">
                <a:solidFill>
                  <a:schemeClr val="accent6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財富版圖</a:t>
            </a:r>
            <a:r>
              <a:rPr sz="4900" b="1" dirty="0" err="1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被打开</a:t>
            </a:r>
            <a:br>
              <a:rPr lang="en-US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Christopher Columbus’s first voyage</a:t>
            </a:r>
            <a:endParaRPr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3200" dirty="0"/>
              <a:t>                                   </a:t>
            </a:r>
            <a:endParaRPr lang="en-US" altLang="zh-CN" sz="3200" dirty="0"/>
          </a:p>
          <a:p>
            <a:pPr marL="0" indent="0" algn="ctr">
              <a:buNone/>
            </a:pP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欧洲进入新大陆</a:t>
            </a:r>
            <a:r>
              <a:rPr lang="zh-CN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航海发现，</a:t>
            </a:r>
            <a:endParaRPr lang="en-US" altLang="zh-TW" sz="39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属灵意义是：福音开始走向全球化。</a:t>
            </a:r>
          </a:p>
          <a:p>
            <a:pPr marL="0" indent="0" algn="ctr">
              <a:buNone/>
            </a:pPr>
            <a:r>
              <a:rPr lang="zh-TW" altLang="en-US" sz="32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结果产生：</a:t>
            </a:r>
            <a:endParaRPr lang="en-US" altLang="zh-TW" sz="32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altLang="zh-TW" sz="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新大陆、</a:t>
            </a:r>
            <a:r>
              <a:rPr lang="en-US" altLang="zh-TW" sz="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新文明空间、</a:t>
            </a:r>
            <a:r>
              <a:rPr lang="en-US" altLang="zh-TW" sz="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信仰真自由可能性</a:t>
            </a:r>
          </a:p>
          <a:p>
            <a:pPr marL="0" indent="0" algn="ctr">
              <a:buNone/>
            </a:pPr>
            <a:endParaRPr lang="en-US" altLang="zh-TW" sz="3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旧世界（欧洲王权＋国教体系）开始松动。 </a:t>
            </a:r>
            <a:endParaRPr lang="en-US" altLang="zh-TW" sz="35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神预备一个未来的「新管家土地」</a:t>
            </a:r>
            <a:endParaRPr lang="en-US" altLang="zh-TW" sz="35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3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zh-TW" altLang="en-US" sz="3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endParaRPr lang="zh-TW" altLang="en-US" sz="3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endParaRPr sz="4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E70C0-EAFF-8A36-8723-C042BCECF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b="1" dirty="0"/>
            </a:br>
            <a:br>
              <a:rPr lang="en-US" altLang="zh-TW" b="1" dirty="0"/>
            </a:br>
            <a:br>
              <a:rPr lang="en-US" altLang="zh-TW" b="1" dirty="0"/>
            </a:br>
            <a:br>
              <a:rPr lang="en-US" altLang="zh-TW" b="1" dirty="0"/>
            </a:br>
            <a:r>
              <a:rPr lang="en-US" altLang="zh-TW" sz="49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1517</a:t>
            </a:r>
            <a:r>
              <a:rPr lang="en-US" altLang="zh-TW" b="1" dirty="0">
                <a:solidFill>
                  <a:schemeClr val="accent6"/>
                </a:solidFill>
              </a:rPr>
              <a:t> </a:t>
            </a:r>
            <a:r>
              <a:rPr lang="zh-TW" altLang="en-US" sz="49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信仰與金錢權柄被重新定義</a:t>
            </a:r>
            <a:br>
              <a:rPr lang="en-US" altLang="zh-TW" sz="4900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en-US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Protestant Reformation</a:t>
            </a:r>
            <a:br>
              <a:rPr lang="zh-TW" altLang="en-US" b="1" dirty="0"/>
            </a:br>
            <a:br>
              <a:rPr lang="zh-TW" altLang="en-US" dirty="0"/>
            </a:br>
            <a:br>
              <a:rPr lang="zh-TW" alt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FA5FB-3C5F-DB06-E647-328655F56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2338" cy="4525963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endParaRPr lang="en-US" altLang="zh-TW" sz="2800" b="1" i="0" dirty="0">
              <a:solidFill>
                <a:srgbClr val="222222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l">
              <a:buNone/>
            </a:pP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關鍵人物</a:t>
            </a:r>
            <a:r>
              <a:rPr lang="zh-CN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Martin Luther</a:t>
            </a:r>
            <a:r>
              <a:rPr lang="zh-CN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马丁路德</a:t>
            </a:r>
            <a:endParaRPr lang="en-US" altLang="zh-CN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l">
              <a:buNone/>
            </a:pP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核心事件</a:t>
            </a:r>
            <a:r>
              <a:rPr lang="zh-CN" altLang="en-US" b="1" dirty="0">
                <a:solidFill>
                  <a:srgbClr val="22222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反對「贖罪券」（用錢換赦免）</a:t>
            </a:r>
            <a:endParaRPr lang="en-US" altLang="zh-TW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l">
              <a:buNone/>
            </a:pPr>
            <a:endParaRPr lang="en-US" altLang="zh-TW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l">
              <a:buNone/>
            </a:pP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金錢意義</a:t>
            </a:r>
            <a:r>
              <a:rPr lang="zh-CN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救恩不能被金錢控制</a:t>
            </a:r>
          </a:p>
          <a:p>
            <a:pPr marL="0" indent="0" algn="l">
              <a:buNone/>
            </a:pPr>
            <a:r>
              <a:rPr lang="en-US" altLang="zh-TW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</a:t>
            </a: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信仰從宗教金融體系中被釋放</a:t>
            </a:r>
          </a:p>
          <a:p>
            <a:pPr marL="0" indent="0" algn="l">
              <a:buNone/>
            </a:pPr>
            <a:r>
              <a:rPr lang="en-US" altLang="zh-TW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</a:t>
            </a: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個人責任、勤勞、誠信開始被強調</a:t>
            </a:r>
            <a:endParaRPr lang="en-US" altLang="zh-TW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l">
              <a:buNone/>
            </a:pPr>
            <a:endParaRPr lang="en-US" altLang="zh-TW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l">
              <a:buNone/>
            </a:pP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產生後來的：工作倫理</a:t>
            </a:r>
            <a:r>
              <a:rPr lang="zh-CN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個人財產觀</a:t>
            </a:r>
            <a:r>
              <a:rPr lang="zh-CN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資本主義精神</a:t>
            </a:r>
            <a:endParaRPr lang="en-US" altLang="zh-TW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l">
              <a:buNone/>
            </a:pPr>
            <a:r>
              <a:rPr lang="zh-TW" altLang="en-US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很多經濟學家認為：現代資本制度源自宗教改革</a:t>
            </a:r>
          </a:p>
          <a:p>
            <a:pPr algn="l"/>
            <a:endParaRPr lang="zh-TW" altLang="en-US" sz="1800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zh-TW" altLang="en-US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/>
            <a:endParaRPr lang="zh-TW" altLang="en-US" sz="2400" b="0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l"/>
            <a:endParaRPr lang="en-US" sz="4000" b="1" i="0" dirty="0">
              <a:solidFill>
                <a:srgbClr val="222222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668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1FAA1-CB4A-53D4-BF2A-CE8D1733D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b="1" i="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b="1" i="0" dirty="0">
                <a:solidFill>
                  <a:schemeClr val="accent6">
                    <a:lumMod val="75000"/>
                  </a:schemeClr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rPr>
              <a:t>1620 </a:t>
            </a:r>
            <a:r>
              <a:rPr lang="en-US" altLang="zh-TW" b="1" i="0" dirty="0">
                <a:solidFill>
                  <a:schemeClr val="accent6">
                    <a:lumMod val="75000"/>
                  </a:schemeClr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b="1" i="0" dirty="0">
                <a:solidFill>
                  <a:schemeClr val="accent6">
                    <a:lumMod val="75000"/>
                  </a:schemeClr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聖約社會與經濟自由的開始</a:t>
            </a:r>
            <a:br>
              <a:rPr lang="en-US" altLang="zh-TW" b="1" i="0" dirty="0">
                <a:solidFill>
                  <a:schemeClr val="accent6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en-US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Mayflower Voyage</a:t>
            </a:r>
            <a:endParaRPr lang="zh-TW" altLang="en-US" b="1" i="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A6A25-C9DD-F756-1A00-F12E573E8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14400" b="1" i="0" dirty="0">
              <a:solidFill>
                <a:srgbClr val="222222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14400" b="1" i="0" dirty="0">
                <a:solidFill>
                  <a:schemeClr val="accent6">
                    <a:lumMod val="75000"/>
                  </a:schemeClr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清教徒登陸美洲</a:t>
            </a:r>
            <a:endParaRPr lang="en-US" altLang="zh-TW" sz="14400" b="1" i="0" dirty="0">
              <a:solidFill>
                <a:schemeClr val="accent6">
                  <a:lumMod val="75000"/>
                </a:schemeClr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6000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1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帶來三件事：</a:t>
            </a:r>
          </a:p>
          <a:p>
            <a:pPr marL="0" indent="0" algn="ctr">
              <a:buNone/>
            </a:pPr>
            <a:r>
              <a:rPr lang="en-US" altLang="zh-CN" sz="11600" b="1" dirty="0"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11600" b="1" dirty="0"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聖經治理觀</a:t>
            </a:r>
            <a:r>
              <a:rPr lang="zh-TW" altLang="en-US" sz="11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</a:t>
            </a:r>
            <a:r>
              <a:rPr lang="en-US" altLang="zh-CN" sz="11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11600" b="1" dirty="0"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契約精神</a:t>
            </a:r>
            <a:r>
              <a:rPr lang="zh-TW" altLang="en-US" sz="11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</a:t>
            </a:r>
            <a:r>
              <a:rPr lang="en-US" altLang="zh-CN" sz="11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11600" b="1" dirty="0"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勞動與產業責任</a:t>
            </a:r>
            <a:endParaRPr lang="en-US" altLang="zh-TW" sz="11600" b="1" dirty="0"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6000" b="1" dirty="0"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9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金錢突破</a:t>
            </a:r>
            <a:r>
              <a:rPr lang="zh-CN" altLang="en-US" sz="9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：</a:t>
            </a:r>
            <a:r>
              <a:rPr lang="zh-TW" altLang="en-US" sz="9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最早集體共產制度失敗</a:t>
            </a:r>
            <a:r>
              <a:rPr lang="zh-TW" altLang="en-US" sz="9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</a:t>
            </a:r>
            <a:r>
              <a:rPr lang="zh-TW" altLang="en-US" sz="9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改為私人土地與個人勞動</a:t>
            </a:r>
          </a:p>
          <a:p>
            <a:pPr marL="0" indent="0" algn="ctr">
              <a:buNone/>
            </a:pPr>
            <a:endParaRPr lang="en-US" altLang="zh-TW" sz="9600" b="1" dirty="0"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結果：生產暴增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</a:t>
            </a:r>
            <a:r>
              <a:rPr lang="zh-TW" altLang="en-US" sz="11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飢荒消失</a:t>
            </a:r>
            <a:endParaRPr lang="en-US" altLang="zh-TW" sz="11200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1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人類首次證明：私有財產 </a:t>
            </a:r>
            <a:r>
              <a:rPr lang="en-US" altLang="zh-TW" sz="11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+ </a:t>
            </a:r>
            <a:r>
              <a:rPr lang="zh-TW" altLang="en-US" sz="11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信仰責任 </a:t>
            </a:r>
            <a:r>
              <a:rPr lang="en-US" altLang="zh-TW" sz="11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= </a:t>
            </a:r>
            <a:r>
              <a:rPr lang="zh-TW" altLang="en-US" sz="112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繁榮</a:t>
            </a:r>
            <a:endParaRPr lang="en-US" altLang="zh-TW" sz="11200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8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這成為美國經濟根基</a:t>
            </a:r>
            <a:endParaRPr lang="zh-TW" altLang="en-US" sz="12800" b="1" dirty="0"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br>
              <a:rPr lang="zh-TW" altLang="en-US" sz="4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zh-TW" altLang="en-US" sz="48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64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en-US" altLang="zh-CN" sz="67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1776</a:t>
            </a:r>
            <a:r>
              <a:rPr lang="zh-CN" altLang="en-US" sz="67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sz="67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管家国家兴起 </a:t>
            </a:r>
            <a:br>
              <a:rPr lang="en-US" altLang="zh-TW" b="1" dirty="0"/>
            </a:b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United States Declaration of Independence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077" y="1531916"/>
            <a:ext cx="8593015" cy="441168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sz="96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美国建立。这是历史上第一次：</a:t>
            </a:r>
            <a:endParaRPr lang="en-US" altLang="zh-TW" sz="1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altLang="zh-TW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不以王权、</a:t>
            </a:r>
            <a:r>
              <a:rPr lang="en-US" altLang="zh-TW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不以民族血统、而以「信仰」立国</a:t>
            </a:r>
          </a:p>
          <a:p>
            <a:pPr algn="ctr"/>
            <a:endParaRPr lang="en-US" altLang="zh-TW" sz="12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核心理念：</a:t>
            </a:r>
            <a:r>
              <a:rPr lang="en-US" altLang="zh-TW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人人受造平等、</a:t>
            </a:r>
            <a:r>
              <a:rPr lang="en-US" altLang="zh-TW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自由来自造物主</a:t>
            </a:r>
          </a:p>
          <a:p>
            <a:pPr algn="ctr"/>
            <a:endParaRPr lang="en-US" altLang="zh-TW" sz="12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美国成为：自由制度的管家</a:t>
            </a:r>
            <a:endParaRPr lang="en-US" altLang="zh-TW" sz="12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为后来全球宣教创造条件：</a:t>
            </a:r>
            <a:endParaRPr lang="en-US" altLang="zh-TW" sz="12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altLang="zh-TW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印刷、</a:t>
            </a:r>
            <a:r>
              <a:rPr lang="en-US" altLang="zh-TW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差会运动、</a:t>
            </a:r>
            <a:r>
              <a:rPr lang="en-US" altLang="zh-TW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圣经翻译、</a:t>
            </a:r>
            <a:r>
              <a:rPr lang="en-US" altLang="zh-TW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4.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全球网络</a:t>
            </a:r>
            <a:endParaRPr lang="en-US" altLang="zh-TW" sz="12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altLang="zh-TW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19–20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世纪多数宣教运动从美国发出</a:t>
            </a:r>
            <a:endParaRPr lang="en-US" altLang="zh-TW" sz="12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5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  <a:p>
            <a:pPr marL="0" indent="0" algn="ctr">
              <a:buNone/>
            </a:pPr>
            <a:endParaRPr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br>
              <a:rPr 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sz="60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1948 </a:t>
            </a:r>
            <a:r>
              <a:rPr lang="zh-TW" altLang="en-US" sz="60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启示源头归位 </a:t>
            </a:r>
            <a:br>
              <a:rPr lang="en-US" altLang="zh-TW" sz="3200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en-US" altLang="zh-TW" sz="3200" b="1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Israeli Declaration of Independence</a:t>
            </a:r>
            <a:br>
              <a:rPr 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</a:br>
            <a:endParaRPr sz="320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pPr marL="0" indent="0" algn="ctr">
              <a:buNone/>
            </a:pPr>
            <a:r>
              <a:rPr sz="65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以色列复国</a:t>
            </a:r>
            <a:endParaRPr lang="en-US" sz="65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sz="52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属灵启示</a:t>
            </a:r>
            <a:r>
              <a:rPr lang="en-US" sz="52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归</a:t>
            </a:r>
            <a:r>
              <a:rPr sz="52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回历史</a:t>
            </a:r>
            <a:r>
              <a:rPr lang="en-US" sz="52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根源</a:t>
            </a:r>
            <a:endParaRPr lang="en-US" sz="5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属灵时钟重新启动更新</a:t>
            </a:r>
            <a:endParaRPr lang="en-US" altLang="zh-TW" sz="5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8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聖經預言進入現代歷史</a:t>
            </a:r>
          </a:p>
          <a:p>
            <a:pPr marL="0" indent="0" algn="ctr">
              <a:buNone/>
            </a:pPr>
            <a:r>
              <a:rPr lang="en-US" altLang="zh-TW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全球通讯、</a:t>
            </a:r>
            <a:r>
              <a:rPr lang="en-US" altLang="zh-TW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航空网络、</a:t>
            </a:r>
            <a:r>
              <a:rPr lang="en-US" altLang="zh-TW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世界秩序重建</a:t>
            </a:r>
          </a:p>
          <a:p>
            <a:pPr marL="0" indent="0" algn="ctr">
              <a:buNone/>
            </a:pPr>
            <a:r>
              <a:rPr lang="zh-TW" altLang="en-US" sz="3900" b="1" dirty="0">
                <a:solidFill>
                  <a:srgbClr val="22222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以色列</a:t>
            </a:r>
            <a:r>
              <a:rPr lang="zh-TW" altLang="en-US" sz="39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民族重新回到世界經濟中心舞台</a:t>
            </a:r>
            <a:endParaRPr lang="zh-TW" altLang="en-US" sz="39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65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sz="54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z="60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2009</a:t>
            </a:r>
            <a:r>
              <a:rPr lang="zh-TW" altLang="en-US" sz="60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经济</a:t>
            </a:r>
            <a:r>
              <a:rPr sz="6000" b="1" dirty="0" err="1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度量衡</a:t>
            </a:r>
            <a:r>
              <a:rPr lang="en-US" sz="6000" b="1" dirty="0" err="1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的更新</a:t>
            </a:r>
            <a:br>
              <a:rPr 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sz="36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Bitcoin Genesis Block</a:t>
            </a:r>
            <a:endParaRPr sz="6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/>
            <a:endParaRPr lang="en-US" sz="4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sz="128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数位货币</a:t>
            </a:r>
            <a:r>
              <a:rPr 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rPr>
              <a:t> Bitcoin</a:t>
            </a:r>
            <a:r>
              <a:rPr lang="zh-CN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出现</a:t>
            </a:r>
            <a:endParaRPr lang="en-US" altLang="zh-TW" sz="1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人类首次拥有去中心信任系统</a:t>
            </a:r>
            <a:endParaRPr lang="en-US" altLang="zh-TW" sz="1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全球统一规则价值系统</a:t>
            </a:r>
            <a:endParaRPr lang="en-US" altLang="zh-TW" sz="1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l">
              <a:buNone/>
            </a:pPr>
            <a:endParaRPr lang="zh-TW" altLang="en-US" sz="12000" b="0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不由政府發行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</a:t>
            </a:r>
            <a:r>
              <a:rPr lang="zh-TW" altLang="en-US" sz="12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不可隨意增發</a:t>
            </a:r>
            <a:r>
              <a:rPr lang="zh-TW" altLang="en-US" sz="12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</a:t>
            </a:r>
            <a:r>
              <a:rPr lang="zh-TW" altLang="en-US" sz="12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全球共同記帳</a:t>
            </a:r>
            <a:endParaRPr lang="en-US" altLang="zh-TW" sz="12000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8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人類第一次擁有「非國家貨幣」</a:t>
            </a:r>
            <a:endParaRPr lang="en-US" altLang="zh-TW" sz="12800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8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信任</a:t>
            </a:r>
            <a:r>
              <a:rPr lang="zh-CN" altLang="en-US" sz="128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sz="128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從權力 → 數學</a:t>
            </a:r>
            <a:endParaRPr lang="en-US" altLang="zh-TW" sz="12800" b="1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12800" b="0" i="0" dirty="0">
              <a:solidFill>
                <a:srgbClr val="22222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8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管家責任回到個人手中</a:t>
            </a:r>
          </a:p>
          <a:p>
            <a:pPr marL="0" indent="0" algn="l">
              <a:buNone/>
            </a:pPr>
            <a:endParaRPr lang="zh-TW" altLang="en-US" sz="7000" b="1" i="0" dirty="0">
              <a:solidFill>
                <a:srgbClr val="222222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endParaRPr lang="en-US" altLang="zh-TW" sz="7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endParaRPr lang="en-US" altLang="zh-TW" sz="7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7000" dirty="0">
                <a:latin typeface="SimHei" panose="02010609060101010101" pitchFamily="49" charset="-122"/>
                <a:ea typeface="SimHei" panose="02010609060101010101" pitchFamily="49" charset="-122"/>
              </a:rPr>
              <a:t> </a:t>
            </a:r>
          </a:p>
          <a:p>
            <a:pPr marL="0" indent="0" algn="ctr">
              <a:buNone/>
            </a:pPr>
            <a:endParaRPr sz="44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5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rPr>
              <a:t>2009之后：进入旷野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离开旧系统 → 进入旷野</a:t>
            </a:r>
            <a:endParaRPr lang="zh-TW" altLang="en-US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情况：</a:t>
            </a: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不确定增加、权威被质疑、供应方式改变</a:t>
            </a:r>
          </a:p>
          <a:p>
            <a:pPr marL="0" indent="0" algn="ctr">
              <a:buNone/>
            </a:pPr>
            <a:endParaRPr lang="en-US" altLang="zh-TW" sz="3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进入旷野目的不是毁灭</a:t>
            </a:r>
            <a:endParaRPr lang="en-US" altLang="zh-TW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是训练新一代管家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6A99B-B10D-D169-FE40-EEA2149C1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b="1" dirty="0"/>
            </a:br>
            <a:r>
              <a:rPr lang="zh-TW" altLang="en-US" sz="53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管家考试</a:t>
            </a:r>
            <a:br>
              <a:rPr lang="zh-TW" alt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C5802-340B-D8F7-50A3-798DDC35A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过去美国：管理世界的钱</a:t>
            </a:r>
          </a:p>
          <a:p>
            <a:pPr marL="0" indent="0" algn="ctr">
              <a:buNone/>
            </a:pP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未来美国真正的考验：是否愿意 释放控制权</a:t>
            </a:r>
          </a:p>
          <a:p>
            <a:pPr marL="0" indent="0" algn="ctr">
              <a:buNone/>
            </a:pPr>
            <a:endParaRPr lang="en-US" altLang="zh-TW" sz="9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管家失职</a:t>
            </a:r>
            <a:endParaRPr lang="zh-TW" altLang="en-US" sz="128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若继续：</a:t>
            </a:r>
            <a:r>
              <a:rPr lang="en-US" altLang="zh-TW" sz="1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1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印钞、</a:t>
            </a:r>
            <a:r>
              <a:rPr lang="en-US" altLang="zh-TW" sz="1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1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债务扩张、</a:t>
            </a:r>
            <a:r>
              <a:rPr lang="en-US" altLang="zh-TW" sz="1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13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金融霸权</a:t>
            </a:r>
          </a:p>
          <a:p>
            <a:pPr marL="0" indent="0" algn="ctr">
              <a:buNone/>
            </a:pPr>
            <a:endParaRPr lang="en-US" altLang="zh-TW" sz="9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管家完成使命</a:t>
            </a:r>
            <a:endParaRPr lang="en-US" altLang="zh-TW" sz="1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若转向：</a:t>
            </a:r>
            <a:r>
              <a:rPr lang="en-US" altLang="zh-TW" sz="1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1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自由货币</a:t>
            </a:r>
            <a:endParaRPr lang="en-US" altLang="zh-TW" sz="1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1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  </a:t>
            </a:r>
            <a:r>
              <a:rPr lang="en-US" altLang="zh-TW" sz="1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1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去中心化信任</a:t>
            </a:r>
            <a:endParaRPr lang="en-US" altLang="zh-TW" sz="1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1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  </a:t>
            </a:r>
            <a:r>
              <a:rPr lang="en-US" altLang="zh-TW" sz="1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1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全球公平交换</a:t>
            </a:r>
          </a:p>
          <a:p>
            <a:pPr marL="0" indent="0">
              <a:buNone/>
            </a:pPr>
            <a:r>
              <a:rPr lang="zh-TW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243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教会为何看不懂</a:t>
            </a:r>
            <a:r>
              <a:rPr lang="zh-TW" altLang="en-US" sz="48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这个</a:t>
            </a:r>
            <a:r>
              <a:rPr sz="48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时代</a:t>
            </a:r>
            <a:r>
              <a:rPr lang="zh-CN" altLang="en-US" sz="48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？</a:t>
            </a:r>
            <a:endParaRPr sz="48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离开熟悉</a:t>
            </a:r>
            <a:r>
              <a:rPr lang="en-US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方式</a:t>
            </a:r>
            <a:r>
              <a:rPr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是属灵挑战</a:t>
            </a:r>
            <a:endParaRPr lang="en-US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不是因为技术。而是：</a:t>
            </a:r>
          </a:p>
          <a:p>
            <a:pPr marL="514350" indent="-514350" algn="ctr">
              <a:buAutoNum type="arabicPeriod"/>
            </a:pPr>
            <a:r>
              <a:rPr lang="zh-TW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习惯旧系统安全：依赖金融与制度。</a:t>
            </a:r>
            <a:endParaRPr lang="en-US" altLang="zh-TW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514350" indent="-514350" algn="ctr">
              <a:buAutoNum type="arabicPeriod"/>
            </a:pPr>
            <a:endParaRPr lang="zh-TW" altLang="en-US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altLang="zh-CN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CN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把稳定当作神的秩序：</a:t>
            </a:r>
            <a:endParaRPr lang="en-US" altLang="zh-TW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zh-TW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但神常在震动中工作。</a:t>
            </a:r>
            <a:endParaRPr lang="en-US" altLang="zh-TW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zh-TW" altLang="en-US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altLang="zh-CN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CN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误把工具当贪财象征、忽略管理原则。</a:t>
            </a:r>
          </a:p>
          <a:p>
            <a:pPr marL="0" indent="0">
              <a:buNone/>
            </a:pPr>
            <a:endParaRPr lang="zh-TW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54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美国是否进入交账阶段？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zh-TW" altLang="en-US" sz="43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圣经中所有管家都要交账。</a:t>
            </a:r>
            <a:endParaRPr lang="en-US" altLang="zh-TW" sz="43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zh-TW" altLang="en-US" sz="43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征兆：内部分裂、债务压力、控制增强</a:t>
            </a:r>
            <a:endParaRPr lang="en-US" altLang="zh-TW" sz="39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zh-TW" altLang="en-US" sz="43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3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重点不是衰落</a:t>
            </a:r>
            <a:endParaRPr lang="en-US" altLang="zh-TW" sz="43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而是阶段使命可能接近完成</a:t>
            </a:r>
          </a:p>
          <a:p>
            <a:pPr marL="0" indent="0">
              <a:buNone/>
            </a:pPr>
            <a:endParaRPr lang="zh-TW" altLang="en-US" sz="5200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D8DF4-CF45-4883-B242-E3CEB4D7A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9420B-9F37-9A79-03A9-897F756CD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zh-TW" altLang="en-US" sz="6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这是守望者所发的命，</a:t>
            </a:r>
            <a:endParaRPr lang="en-US" altLang="zh-TW" sz="6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圣者所出的令，</a:t>
            </a:r>
            <a:endParaRPr lang="en-US" altLang="zh-TW" sz="6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好叫世人知道</a:t>
            </a:r>
            <a:endParaRPr lang="en-US" altLang="zh-TW" sz="6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至高者在人的国中掌权，</a:t>
            </a:r>
            <a:endParaRPr lang="en-US" altLang="zh-TW" sz="6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要将国赐予谁就赐予谁，</a:t>
            </a:r>
            <a:endParaRPr lang="en-US" altLang="zh-TW" sz="6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或立极卑微的人执掌国权。</a:t>
            </a:r>
            <a:endParaRPr lang="en-US" altLang="zh-TW" sz="6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（但以理书</a:t>
            </a:r>
            <a:r>
              <a:rPr lang="en-US" altLang="zh-TW" sz="6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4:17</a:t>
            </a:r>
            <a:r>
              <a:rPr lang="zh-TW" altLang="en-US" sz="6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zh-TW" altLang="en-US" sz="6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3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E5AEC-ABD8-49D7-D9B3-F841A8973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过去</a:t>
            </a:r>
            <a:r>
              <a:rPr lang="en-US" altLang="zh-TW" sz="54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200</a:t>
            </a:r>
            <a:r>
              <a:rPr lang="zh-TW" altLang="en-US" sz="54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年美国掌管</a:t>
            </a:r>
            <a:endParaRPr lang="en-US" sz="54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38782-5192-A8B7-FB47-AC1161D9A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TW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全球贸易结算、</a:t>
            </a:r>
            <a:r>
              <a:rPr lang="en-US" altLang="zh-TW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世界储备货币</a:t>
            </a:r>
            <a:r>
              <a:rPr lang="zh-TW" altLang="en-US" sz="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（美元）</a:t>
            </a:r>
            <a:r>
              <a:rPr lang="zh-CN" altLang="en-US" sz="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</a:t>
            </a:r>
            <a:r>
              <a:rPr lang="en-US" altLang="zh-TW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39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国际金融秩序</a:t>
            </a:r>
          </a:p>
          <a:p>
            <a:pPr marL="0" indent="0">
              <a:buNone/>
            </a:pP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这不是偶然。因为：</a:t>
            </a:r>
            <a:r>
              <a:rPr lang="en-US" altLang="zh-TW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福音传播需要</a:t>
            </a:r>
            <a:r>
              <a:rPr lang="zh-CN" altLang="en-US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TW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</a:t>
            </a:r>
            <a:r>
              <a:rPr lang="zh-TW" altLang="en-US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信息流通需要、</a:t>
            </a:r>
            <a:r>
              <a:rPr lang="zh-CN" altLang="en-US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TW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财富自由需要</a:t>
            </a:r>
          </a:p>
          <a:p>
            <a:pPr marL="0" indent="0">
              <a:buNone/>
            </a:pP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现代宣教的瓶颈是否在乎货币控制权</a:t>
            </a:r>
            <a:r>
              <a:rPr lang="zh-CN" altLang="en-US" sz="4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？</a:t>
            </a:r>
            <a:endParaRPr lang="zh-TW" altLang="en-US" sz="41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708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神能兴起</a:t>
            </a:r>
            <a:r>
              <a:rPr sz="48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管家从国家转向群体</a:t>
            </a:r>
            <a:endParaRPr sz="4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3332"/>
            <a:ext cx="8229600" cy="4525963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zh-TW" altLang="en-US" sz="19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忠心神子民作好管家</a:t>
            </a:r>
            <a:endParaRPr lang="en-US" altLang="zh-TW" sz="19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4000" dirty="0">
              <a:latin typeface="Microsoft YaHei UI" panose="020B0503020204020204" pitchFamily="34" charset="-122"/>
              <a:ea typeface="Microsoft YaHei U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zh-TW" altLang="en-US" sz="21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历史第一次出现</a:t>
            </a:r>
          </a:p>
          <a:p>
            <a:pPr marL="0" indent="0" algn="ctr">
              <a:buNone/>
            </a:pPr>
            <a:r>
              <a:rPr lang="zh-TW" altLang="en-US" sz="21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承接世代的管家</a:t>
            </a:r>
          </a:p>
          <a:p>
            <a:pPr marL="0" indent="0" algn="ctr">
              <a:buNone/>
            </a:pPr>
            <a:r>
              <a:rPr lang="zh-TW" altLang="en-US" sz="21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不再由单一国家管理</a:t>
            </a:r>
          </a:p>
          <a:p>
            <a:pPr marL="0" indent="0" algn="ctr">
              <a:buNone/>
            </a:pPr>
            <a:endParaRPr lang="zh-TW" altLang="en-US" sz="4000" dirty="0">
              <a:latin typeface="Microsoft YaHei UI" panose="020B0503020204020204" pitchFamily="34" charset="-122"/>
              <a:ea typeface="Microsoft YaHei U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6000" b="1" dirty="0" err="1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这一代</a:t>
            </a:r>
            <a:r>
              <a:rPr lang="en-US" sz="6000" b="1" dirty="0" err="1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</a:t>
            </a:r>
            <a:r>
              <a:rPr sz="6000" b="1" dirty="0" err="1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徒的呼召</a:t>
            </a:r>
            <a:endParaRPr sz="6000" b="1" dirty="0">
              <a:solidFill>
                <a:schemeClr val="accent6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CN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《</a:t>
            </a:r>
            <a:r>
              <a:rPr lang="zh-TW" altLang="en-US" sz="60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承接世代</a:t>
            </a:r>
            <a:r>
              <a:rPr lang="en-US" altLang="zh-CN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》</a:t>
            </a:r>
            <a:endParaRPr lang="en-US" altLang="zh-TW"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学习真实价值</a:t>
            </a:r>
          </a:p>
          <a:p>
            <a:pPr marL="0" indent="0" algn="ctr">
              <a:buNone/>
            </a:pPr>
            <a: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忠心管理资源</a:t>
            </a:r>
          </a:p>
          <a:p>
            <a:pPr marL="0" indent="0" algn="ctr">
              <a:buNone/>
            </a:pPr>
            <a: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建立自由支持网络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sz="66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恢复神国资源自由流动</a:t>
            </a:r>
            <a:b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个人管家训练</a:t>
            </a:r>
            <a:endParaRPr lang="en-US" altLang="zh-TW"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小群体实践</a:t>
            </a:r>
            <a:endParaRPr lang="en-US" altLang="zh-TW" sz="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宣教网络支持三层结构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9F36A-1245-DF5F-23EE-63781BF5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三层宣教：</a:t>
            </a:r>
            <a:br>
              <a:rPr lang="zh-TW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US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A8FC8-1F25-0F76-B29C-25512B150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078" y="158832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① </a:t>
            </a:r>
            <a:r>
              <a:rPr lang="zh-TW" altLang="en-US" sz="43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经济释放宣教</a:t>
            </a:r>
          </a:p>
          <a:p>
            <a:pPr marL="0" indent="0" algn="ctr">
              <a:buNone/>
            </a:pP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帮助人如同：出埃及前先离开法老经济体系。</a:t>
            </a:r>
          </a:p>
          <a:p>
            <a:pPr marL="0" indent="0" algn="ctr">
              <a:buNone/>
            </a:pPr>
            <a:endParaRPr lang="en-US" altLang="zh-TW" sz="35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② </a:t>
            </a:r>
            <a:r>
              <a:rPr lang="zh-TW" altLang="en-US" sz="43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认知真理宣教</a:t>
            </a:r>
            <a:r>
              <a:rPr lang="zh-CN" altLang="en-US" sz="43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</a:t>
            </a:r>
            <a:r>
              <a:rPr lang="en-US" altLang="zh-TW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什么是真实价值、</a:t>
            </a:r>
            <a:endParaRPr lang="en-US" altLang="zh-TW" sz="35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altLang="zh-TW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2. </a:t>
            </a: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什么是诚实度量、</a:t>
            </a:r>
            <a:r>
              <a:rPr lang="en-US" altLang="zh-TW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什么是长期信实</a:t>
            </a:r>
          </a:p>
          <a:p>
            <a:pPr marL="0" indent="0" algn="ctr">
              <a:buNone/>
            </a:pPr>
            <a:endParaRPr lang="en-US" altLang="zh-TW" sz="35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③</a:t>
            </a:r>
            <a:r>
              <a:rPr lang="zh-TW" altLang="en-US" sz="43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预备国度宣教</a:t>
            </a:r>
            <a:r>
              <a:rPr lang="en-US" altLang="zh-TW" sz="43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启示录描述末后世界</a:t>
            </a:r>
            <a:endParaRPr lang="en-US" altLang="zh-TW" sz="35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      </a:t>
            </a:r>
            <a:r>
              <a:rPr lang="zh-TW" altLang="en-US" sz="3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神预备的全球供应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1301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686D4-45A9-C28B-3B92-C1769E300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b="1" dirty="0">
                <a:solidFill>
                  <a:srgbClr val="FF6600"/>
                </a:solidFill>
                <a:effectLst/>
              </a:rPr>
            </a:br>
            <a:br>
              <a:rPr lang="en-US" altLang="zh-TW" b="1" dirty="0">
                <a:solidFill>
                  <a:srgbClr val="FF6600"/>
                </a:solidFill>
                <a:effectLst/>
              </a:rPr>
            </a:br>
            <a:r>
              <a:rPr lang="zh-TW" altLang="en-US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启示录描述未来世界：</a:t>
            </a:r>
            <a:br>
              <a:rPr lang="en-US" altLang="zh-TW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b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US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7B7E3-CD9D-2D5D-59FE-E574D6921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417638"/>
            <a:ext cx="8393723" cy="492454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买卖被控制（敌基督 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666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2. 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经济成为权力工具</a:t>
            </a:r>
          </a:p>
          <a:p>
            <a:pPr marL="0" indent="0">
              <a:buNone/>
            </a:pPr>
            <a:endParaRPr lang="en-US" altLang="zh-TW" sz="86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2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牠又叫众人，无论大小，贫富，自主的为奴</a:t>
            </a:r>
            <a:r>
              <a:rPr lang="zh-TW" altLang="en-US" sz="12800" b="1" dirty="0">
                <a:solidFill>
                  <a:srgbClr val="0000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的，</a:t>
            </a:r>
            <a:endParaRPr lang="en-US" altLang="zh-TW" sz="12800" b="1" dirty="0">
              <a:solidFill>
                <a:srgbClr val="0000FF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2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都在右手上或是在额上受一个印记。</a:t>
            </a:r>
            <a:endParaRPr lang="en-US" altLang="zh-TW" sz="12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2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除了那受印记，有了兽名或有兽名数目的，</a:t>
            </a:r>
            <a:endParaRPr lang="en-US" altLang="zh-TW" sz="12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2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都不得做买卖。在这里有智慧：凡有聪明的，</a:t>
            </a:r>
            <a:endParaRPr lang="en-US" altLang="zh-TW" sz="12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2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可以算计兽的数目，因为这是人的数目，</a:t>
            </a:r>
            <a:endParaRPr lang="en-US" altLang="zh-TW" sz="12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2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牠的数目是六百六十六。（启示录</a:t>
            </a:r>
            <a:r>
              <a:rPr lang="en-US" altLang="zh-TW" sz="12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13:16-18</a:t>
            </a:r>
            <a:r>
              <a:rPr lang="zh-TW" altLang="en-US" sz="12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br>
              <a:rPr lang="zh-TW" altLang="en-US" sz="8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zh-TW" altLang="en-US" sz="8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许多教会只注意「危险」</a:t>
            </a:r>
            <a:r>
              <a:rPr lang="zh-CN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endParaRPr lang="en-US" altLang="zh-CN" sz="1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28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却忽略了信实的神奇妙预备的恩典。</a:t>
            </a:r>
            <a:endParaRPr lang="zh-TW" altLang="en-US" sz="128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608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8E591-5292-B03E-65D6-18F3C0646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br>
              <a:rPr lang="en-US" altLang="zh-TW" b="1" dirty="0">
                <a:solidFill>
                  <a:srgbClr val="FF66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</a:br>
            <a:br>
              <a:rPr lang="en-US" altLang="zh-TW" b="1" dirty="0">
                <a:solidFill>
                  <a:srgbClr val="FF66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zh-TW" altLang="en-US" sz="6000" b="1" dirty="0">
                <a:solidFill>
                  <a:srgbClr val="FF6600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神预备了未被控制的恩典</a:t>
            </a:r>
            <a:br>
              <a:rPr lang="zh-TW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b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C7F84-E017-7E00-E63E-DAEE1638A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36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如经上所记：神为爱祂的人所预备的，</a:t>
            </a:r>
            <a:endParaRPr lang="en-US" altLang="zh-TW" sz="3600" b="1" i="0" dirty="0">
              <a:solidFill>
                <a:schemeClr val="accent1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是眼睛未曾看见，耳朵未曾听见，</a:t>
            </a:r>
            <a:endParaRPr lang="en-US" altLang="zh-TW" sz="3600" b="1" i="0" dirty="0">
              <a:solidFill>
                <a:schemeClr val="accent1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人心也未曾想到的。</a:t>
            </a:r>
            <a:endParaRPr lang="en-US" altLang="zh-TW" sz="3600" b="1" i="0" dirty="0">
              <a:solidFill>
                <a:schemeClr val="accent1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只有神借着圣灵向我们显明了。</a:t>
            </a:r>
            <a:endParaRPr lang="en-US" altLang="zh-TW" sz="3600" b="1" i="0" dirty="0">
              <a:solidFill>
                <a:schemeClr val="accent1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因为圣灵参透万事，</a:t>
            </a:r>
            <a:endParaRPr lang="en-US" altLang="zh-TW" sz="3600" b="1" i="0" dirty="0">
              <a:solidFill>
                <a:schemeClr val="accent1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就是神深奥的事也参透了。</a:t>
            </a:r>
            <a:endParaRPr lang="en-US" altLang="zh-TW" sz="3600" b="1" i="0" dirty="0">
              <a:solidFill>
                <a:schemeClr val="accent1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28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zh-TW" altLang="en-US" sz="28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哥林多前書 </a:t>
            </a:r>
            <a:r>
              <a:rPr lang="en-US" altLang="zh-TW" sz="28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2:9</a:t>
            </a:r>
            <a:r>
              <a:rPr lang="en-US" altLang="zh-CN" sz="28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-10</a:t>
            </a:r>
            <a:r>
              <a:rPr lang="zh-CN" altLang="en-US" sz="2800" b="1" i="0" dirty="0">
                <a:solidFill>
                  <a:schemeClr val="accent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sz="2800" b="1" dirty="0">
              <a:solidFill>
                <a:schemeClr val="accent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10815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32540-116E-8739-A492-14A49096A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br>
              <a:rPr lang="en-US" altLang="zh-TW" b="1" dirty="0"/>
            </a:br>
            <a:br>
              <a:rPr lang="en-US" altLang="zh-TW" b="1" dirty="0"/>
            </a:br>
            <a:br>
              <a:rPr lang="en-US" altLang="zh-TW" b="1" dirty="0"/>
            </a:br>
            <a:r>
              <a:rPr lang="zh-TW" alt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属灵本质冲突：控制 </a:t>
            </a:r>
            <a:r>
              <a:rPr 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vs </a:t>
            </a:r>
            <a:r>
              <a:rPr lang="zh-TW" alt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信任</a:t>
            </a:r>
            <a:br>
              <a:rPr lang="en-US" altLang="zh-TW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中心控制 </a:t>
            </a:r>
            <a:r>
              <a:rPr 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vs </a:t>
            </a:r>
            <a:r>
              <a:rPr lang="zh-TW" alt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真理规则</a:t>
            </a:r>
            <a:br>
              <a:rPr lang="zh-TW" alt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 </a:t>
            </a:r>
            <a:b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b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endParaRPr lang="en-US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D4FC1-3F10-DB91-A442-A5F28CC08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323385" cy="452596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zh-TW" altLang="en-US" sz="1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旧系统建立在：</a:t>
            </a:r>
            <a:endParaRPr lang="en-US" altLang="zh-TW" sz="1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受控于政府、机构、权力</a:t>
            </a:r>
            <a:endParaRPr lang="en-US" altLang="zh-TW" sz="1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zh-TW" altLang="en-US" sz="1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数位货币</a:t>
            </a:r>
            <a:r>
              <a:rPr lang="zh-CN" altLang="en-US" sz="1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sz="16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比特币建立在：</a:t>
            </a:r>
            <a:endParaRPr lang="en-US" altLang="zh-TW" sz="1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60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数学规则、不可篡改、人人平等验证</a:t>
            </a:r>
          </a:p>
          <a:p>
            <a:pPr marL="0" indent="0" algn="ctr">
              <a:buNone/>
            </a:pPr>
            <a:endParaRPr lang="en-US" altLang="zh-TW" sz="160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6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因為神不偏待人。（罗马书</a:t>
            </a:r>
            <a:r>
              <a:rPr lang="en-US" altLang="zh-TW" sz="16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2:12</a:t>
            </a:r>
            <a:r>
              <a:rPr lang="zh-TW" altLang="en-US" sz="16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zh-TW" altLang="en-US" sz="16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altLang="zh-TW" sz="8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8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829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66D5F-FE55-AEAB-B6E5-CC14C9564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8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2009</a:t>
            </a:r>
            <a:r>
              <a:rPr lang="zh-TW" altLang="en-US" sz="48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这关键时间点比特币诞生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E2CF1-6CF0-93A5-EE0D-3C0E635B4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用属灵语言理解：从人的信用 → 数学公义</a:t>
            </a:r>
          </a:p>
          <a:p>
            <a:pPr marL="0" indent="0">
              <a:buNone/>
            </a:pPr>
            <a:endParaRPr lang="en-US" altLang="zh-TW" sz="11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传统货币：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可以被操控、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可以无限发行</a:t>
            </a:r>
            <a:endParaRPr lang="en-US" altLang="zh-TW" sz="11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             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      </a:t>
            </a:r>
            <a:r>
              <a:rPr lang="zh-CN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权力集中</a:t>
            </a:r>
          </a:p>
          <a:p>
            <a:pPr marL="0" indent="0">
              <a:buNone/>
            </a:pPr>
            <a:r>
              <a:rPr 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Bitcoin 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具有：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固定供应</a:t>
            </a:r>
            <a:r>
              <a:rPr lang="zh-CN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2100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万个、</a:t>
            </a:r>
            <a:endParaRPr lang="en-US" altLang="zh-TW" sz="11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2. 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无中央控制、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全球可转移、</a:t>
            </a:r>
            <a:r>
              <a:rPr lang="en-US" altLang="zh-TW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4. </a:t>
            </a: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抗审查</a:t>
            </a:r>
            <a:endParaRPr lang="en-US" altLang="zh-TW" sz="11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这与圣经原则惊人接近：</a:t>
            </a:r>
            <a:r>
              <a:rPr lang="zh-TW" altLang="en-US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公道的天平和秤都属耶和华，囊中一切法码都为祂所定。（箴言</a:t>
            </a:r>
            <a:r>
              <a:rPr lang="en-US" altLang="zh-TW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16:11</a:t>
            </a:r>
            <a:r>
              <a:rPr lang="zh-TW" altLang="en-US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zh-TW" altLang="en-US" sz="11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12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各族裔属灵领袖共同异象：</a:t>
            </a:r>
            <a:r>
              <a:rPr lang="zh-TW" altLang="en-US" sz="128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比特币成为</a:t>
            </a:r>
            <a:endParaRPr lang="en-US" altLang="zh-TW" sz="12800" b="1" dirty="0">
              <a:solidFill>
                <a:schemeClr val="accent6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28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     </a:t>
            </a:r>
            <a:r>
              <a:rPr lang="zh-TW" altLang="en-US" sz="128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神允许出现的“公平度量衡工具”</a:t>
            </a:r>
          </a:p>
          <a:p>
            <a:pPr marL="0" indent="0">
              <a:buNone/>
            </a:pPr>
            <a:endParaRPr lang="zh-TW" altLang="en-US" sz="4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6231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F45A1-5040-4880-9B2C-6857118FF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呼吁基督徒们祷告、察验、预备</a:t>
            </a:r>
            <a:endParaRPr lang="en-US" b="1" dirty="0">
              <a:solidFill>
                <a:schemeClr val="accent6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02845-80B7-9A30-3209-FCEFA207A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600200"/>
            <a:ext cx="8557846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zh-TW" altLang="en-US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不要效法这个世界，只要心意更新而变化，叫你们察验何为神的善良、纯全、可喜悦的旨意。</a:t>
            </a:r>
            <a:r>
              <a:rPr lang="zh-TW" altLang="en-US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（罗马书 </a:t>
            </a:r>
            <a:r>
              <a:rPr lang="en-US" altLang="zh-TW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12:2</a:t>
            </a:r>
            <a:r>
              <a:rPr lang="zh-TW" altLang="en-US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zh-TW" altLang="en-US" sz="11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US" altLang="zh-TW" sz="72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但受造之物仍然指望脱离败坏的辖制，</a:t>
            </a:r>
            <a:endParaRPr lang="en-US" altLang="zh-TW" sz="14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得享神儿女自由的荣耀。</a:t>
            </a:r>
            <a:endParaRPr lang="zh-TW" altLang="en-US" sz="1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我们晓得万事都互相效力，叫爱神的人</a:t>
            </a:r>
            <a:endParaRPr lang="en-US" altLang="zh-TW" sz="14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得益处，就是按祂旨意被召的人。</a:t>
            </a:r>
            <a:endParaRPr lang="en-US" altLang="zh-TW" sz="14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TW" altLang="en-US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（罗马书 </a:t>
            </a:r>
            <a:r>
              <a:rPr lang="en-US" altLang="zh-TW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8:21</a:t>
            </a:r>
            <a:r>
              <a:rPr lang="zh-TW" altLang="en-US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en-US" altLang="zh-TW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28</a:t>
            </a:r>
            <a:r>
              <a:rPr lang="zh-TW" altLang="en-US" sz="11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zh-TW" altLang="en-US" sz="11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25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BF68E-96BA-8D2E-6601-1493E5EC6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万物的结局近了，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3FCE4-16CE-C510-08F3-D20D78E99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7532"/>
            <a:ext cx="8229600" cy="493863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所以你们要谨慎自守，警醒祷告</a:t>
            </a:r>
            <a:endParaRPr lang="en-US" altLang="zh-TW" sz="40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最要紧的是彼此切实相爱，</a:t>
            </a:r>
            <a:endParaRPr lang="en-US" altLang="zh-TW" sz="40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因为爱能遮掩许多的罪。</a:t>
            </a:r>
            <a:endParaRPr lang="en-US" altLang="zh-TW" sz="40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你们要互相款待，不发怨言。</a:t>
            </a:r>
            <a:endParaRPr lang="en-US" altLang="zh-TW" sz="40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各人要照所得的恩赐彼此服侍，</a:t>
            </a:r>
            <a:endParaRPr lang="en-US" altLang="zh-TW" sz="40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做神百般恩赐的好管家。</a:t>
            </a:r>
            <a:endParaRPr lang="en-US" altLang="zh-TW" sz="40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（彼得前書 </a:t>
            </a:r>
            <a:r>
              <a:rPr lang="en-US" altLang="zh-TW" sz="4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4:7-10</a:t>
            </a:r>
            <a:r>
              <a:rPr lang="zh-TW" altLang="en-US" sz="40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4595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7A068-3656-A145-B963-C5729BC08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D802A-0DCD-B80A-95E5-9183AA5AD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当神改变世界的度量衡时</a:t>
            </a:r>
            <a:endParaRPr lang="en-US" altLang="zh-TW" sz="5400" b="1" dirty="0">
              <a:solidFill>
                <a:schemeClr val="accent6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真正的管家</a:t>
            </a:r>
            <a:endParaRPr lang="en-US" altLang="zh-TW" sz="5400" b="1" dirty="0">
              <a:solidFill>
                <a:schemeClr val="accent6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必须重新学习</a:t>
            </a:r>
            <a:endParaRPr lang="en-US" altLang="zh-TW" sz="5400" b="1" dirty="0">
              <a:solidFill>
                <a:schemeClr val="accent6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管理财富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1694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70782-B49E-C193-3C3A-9BF815653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神改变世界的度量衡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7BB62-B990-F1EC-DFB4-9E672E70A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zh-TW" altLang="en-US" sz="144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万军之耶和华如此说：过不多时，</a:t>
            </a:r>
            <a:endParaRPr lang="en-US" altLang="zh-TW" sz="144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44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我必再一次震动天地、沧海与旱地。</a:t>
            </a:r>
            <a:endParaRPr lang="en-US" altLang="zh-TW" sz="14400" b="1" dirty="0">
              <a:solidFill>
                <a:schemeClr val="tx2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44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我必震动万国，万国的珍宝必都运来，</a:t>
            </a:r>
            <a:endParaRPr lang="en-US" altLang="zh-TW" sz="144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44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我就使这殿满了荣耀。</a:t>
            </a:r>
            <a:endParaRPr lang="en-US" altLang="zh-TW" sz="144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44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这是万军之耶和华说的。</a:t>
            </a:r>
            <a:endParaRPr lang="en-US" altLang="zh-TW" sz="144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44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万军之耶和华说：</a:t>
            </a:r>
            <a:endParaRPr lang="en-US" altLang="zh-TW" sz="144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44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银子是我的，金子也是我的。</a:t>
            </a:r>
            <a:endParaRPr lang="en-US" altLang="zh-TW" sz="144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br>
              <a:rPr lang="zh-TW" altLang="en-US" sz="58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112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（哈该书</a:t>
            </a:r>
            <a:r>
              <a:rPr lang="en-US" altLang="zh-CN" sz="112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2:6-8</a:t>
            </a:r>
            <a:r>
              <a:rPr lang="zh-CN" altLang="en-US" sz="112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sz="5800" b="1" dirty="0">
              <a:solidFill>
                <a:schemeClr val="tx2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97034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1161E-BBC4-2CE5-CAE2-77D35B945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sz="4400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lang="zh-TW" altLang="en-US" sz="4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真正属神的财富管家</a:t>
            </a:r>
            <a:br>
              <a:rPr lang="en-US" altLang="zh-TW" sz="4400" b="1" dirty="0">
                <a:solidFill>
                  <a:schemeClr val="accent6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US" dirty="0">
              <a:solidFill>
                <a:schemeClr val="accent6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5714E-2F4B-D4BF-38C8-24991DDAC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理解自由与责任的人：不是投机者。</a:t>
            </a:r>
          </a:p>
          <a:p>
            <a:pPr marL="0" indent="0">
              <a:buNone/>
            </a:pP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愿意长期守望的人：</a:t>
            </a: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神的好管家，而非交易员。</a:t>
            </a:r>
          </a:p>
          <a:p>
            <a:pPr marL="0" indent="0">
              <a:buNone/>
            </a:pP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看见国度大于个人财富的人：</a:t>
            </a: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CN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借由工具预备末世使命。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3294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8580E-DBEC-181D-FF55-C24968954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17A4A-46CB-DF7C-E1EA-8379E4A1D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60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因为神的恩赐和选召</a:t>
            </a:r>
            <a:endParaRPr lang="en-US" altLang="zh-TW" sz="60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60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是没有后悔的。</a:t>
            </a:r>
            <a:endParaRPr lang="en-US" altLang="zh-TW" sz="60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40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zh-TW" altLang="en-US" sz="4000" b="1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罗马书</a:t>
            </a:r>
            <a:r>
              <a:rPr lang="en-US" altLang="zh-CN" sz="4000" b="1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11:29</a:t>
            </a:r>
            <a:r>
              <a:rPr lang="zh-CN" altLang="en-US" sz="4000" b="1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sz="4000" b="1" dirty="0">
              <a:solidFill>
                <a:schemeClr val="tx2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31908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49ADF-5238-808C-6BE3-716F57ADE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6ACBD-CC9D-B9FE-9A76-394598C31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5416"/>
            <a:ext cx="8229600" cy="500074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zh-TW" altLang="en-US" sz="52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所以弟兄们，应当更加殷勤，</a:t>
            </a:r>
            <a:endParaRPr lang="en-US" altLang="zh-TW" sz="52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使你们所蒙的恩召和拣选坚定不移。</a:t>
            </a:r>
            <a:endParaRPr lang="en-US" altLang="zh-TW" sz="52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你们若行这几样，就永不失脚。</a:t>
            </a:r>
            <a:endParaRPr lang="en-US" sz="5200" b="1" dirty="0">
              <a:solidFill>
                <a:schemeClr val="tx2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这样，必叫你们丰丰富富地</a:t>
            </a:r>
            <a:endParaRPr lang="en-US" altLang="zh-TW" sz="52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得以进入我们主救主耶稣基督</a:t>
            </a:r>
            <a:endParaRPr lang="en-US" altLang="zh-TW" sz="52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i="0" dirty="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永远的国。</a:t>
            </a:r>
            <a:endParaRPr lang="en-US" altLang="zh-TW" sz="52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4000" b="1" i="0" dirty="0">
              <a:solidFill>
                <a:schemeClr val="tx2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5200" b="1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zh-TW" altLang="en-US" sz="5200" b="1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彼得后书</a:t>
            </a:r>
            <a:r>
              <a:rPr lang="en-US" altLang="zh-CN" sz="5200" b="1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1:10-11</a:t>
            </a:r>
            <a:r>
              <a:rPr lang="zh-CN" altLang="en-US" sz="5200" b="1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sz="5200" b="1" dirty="0">
              <a:solidFill>
                <a:schemeClr val="tx2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17249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祷告</a:t>
            </a:r>
            <a:r>
              <a:rPr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与宣</a:t>
            </a:r>
            <a:r>
              <a:rPr lang="en-US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告</a:t>
            </a:r>
            <a:endParaRPr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sz="44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当主</a:t>
            </a:r>
            <a:r>
              <a:rPr lang="zh-TW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回</a:t>
            </a:r>
            <a:r>
              <a:rPr sz="4400" b="1" dirty="0" err="1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来时，我们是否忠心</a:t>
            </a:r>
            <a:r>
              <a:rPr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？</a:t>
            </a:r>
            <a:endParaRPr lang="en-US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/>
            <a:endParaRPr lang="en-US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主啊！是祢拣选</a:t>
            </a:r>
            <a:endParaRPr lang="en-US" altLang="zh-TW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使我们在改变时代，</a:t>
            </a:r>
            <a:endParaRPr lang="en-US" altLang="zh-TW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不依赖权力，不追逐财富，</a:t>
            </a:r>
            <a:endParaRPr lang="en-US" altLang="zh-TW"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只作忠心管家</a:t>
            </a:r>
            <a:r>
              <a:rPr lang="zh-CN" altLang="en-US" sz="44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！</a:t>
            </a:r>
            <a:endParaRPr sz="44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sz="53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我们活在什么时代</a:t>
            </a:r>
            <a:r>
              <a:rPr sz="53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？</a:t>
            </a:r>
            <a:br>
              <a:rPr lang="en-US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endParaRPr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世界正在改变</a:t>
            </a:r>
            <a:endParaRPr lang="en-US" altLang="zh-TW" sz="4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金融震动、国家分裂、信任下降、科技重构</a:t>
            </a:r>
            <a:endParaRPr lang="en-US" altLang="zh-TW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我们只需明白圣经：</a:t>
            </a:r>
            <a:endParaRPr lang="en-US" altLang="zh-TW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神在历史中设立管家</a:t>
            </a: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问题不在世界改变</a:t>
            </a: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而是：</a:t>
            </a:r>
            <a:endParaRPr lang="en-US" altLang="zh-TW" sz="36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谁在改变中仍然忠心作</a:t>
            </a:r>
            <a:r>
              <a:rPr lang="zh-CN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sz="36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神的管家？</a:t>
            </a:r>
          </a:p>
          <a:p>
            <a:pPr marL="0" indent="0" algn="ctr">
              <a:buNone/>
            </a:pPr>
            <a:endParaRPr lang="en-US" sz="44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endParaRPr lang="en-US" altLang="zh-TW" sz="3900" b="1" dirty="0">
              <a:solidFill>
                <a:srgbClr val="0000FF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人应当以我们为基督的执事，</a:t>
            </a:r>
            <a:endParaRPr lang="en-US" altLang="zh-TW" sz="4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为神奥秘事的管家。</a:t>
            </a:r>
            <a:endParaRPr lang="en-US" altLang="zh-TW" sz="4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所求于管家的，</a:t>
            </a:r>
            <a:endParaRPr lang="en-US" altLang="zh-TW" sz="4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是要他有忠心。</a:t>
            </a:r>
            <a:endParaRPr lang="en-US" altLang="zh-TW" sz="4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rgbClr val="0000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</a:t>
            </a:r>
            <a:r>
              <a:rPr lang="zh-TW" altLang="en-US" sz="4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哥林多前书 </a:t>
            </a:r>
            <a:r>
              <a:rPr lang="en-US" altLang="zh-TW" sz="4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4:1-2</a:t>
            </a:r>
            <a:r>
              <a:rPr lang="zh-TW" altLang="en-US" sz="48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altLang="zh-TW" sz="4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altLang="zh-TW" sz="3900" b="1" dirty="0">
              <a:solidFill>
                <a:srgbClr val="0000FF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089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FACC-D60C-F66C-C0D2-9255F4E87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C9954-E0F2-3EF2-76A4-D647479B0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公道的天平和秤</a:t>
            </a:r>
            <a:endParaRPr lang="en-US" altLang="zh-TW" sz="52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都属耶和华</a:t>
            </a:r>
            <a:endParaRPr lang="en-US" altLang="zh-TW" sz="52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囊中一切法码</a:t>
            </a:r>
            <a:endParaRPr lang="en-US" altLang="zh-TW" sz="52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都为祂所定</a:t>
            </a:r>
            <a:endParaRPr lang="en-US" altLang="zh-TW" sz="52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5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（箴言</a:t>
            </a:r>
            <a:r>
              <a:rPr lang="en-US" altLang="zh-TW" sz="5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16:11</a:t>
            </a:r>
            <a:r>
              <a:rPr lang="zh-TW" altLang="en-US" sz="52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sz="52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1375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4350A-AC51-2B42-49A4-F82CB7D75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32D11-724E-7FB1-1E14-2D20E1BC8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3138"/>
            <a:ext cx="8229600" cy="622267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128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76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敬畏耶和华是智慧的开端</a:t>
            </a:r>
            <a:r>
              <a:rPr lang="zh-CN" altLang="en-US" sz="17600" b="1" dirty="0">
                <a:solidFill>
                  <a:srgbClr val="0000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endParaRPr lang="en-US" altLang="zh-TW" sz="176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76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认识至圣者便是聪明</a:t>
            </a:r>
            <a:r>
              <a:rPr lang="zh-CN" altLang="en-US" sz="17600" b="1" dirty="0">
                <a:solidFill>
                  <a:srgbClr val="0000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。</a:t>
            </a:r>
            <a:endParaRPr lang="en-US" altLang="zh-TW" sz="176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en-US" altLang="zh-TW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(</a:t>
            </a:r>
            <a:r>
              <a:rPr lang="zh-TW" altLang="en-US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箴言 </a:t>
            </a:r>
            <a:r>
              <a:rPr lang="en-US" altLang="zh-TW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9:10)</a:t>
            </a:r>
          </a:p>
          <a:p>
            <a:pPr marL="0" indent="0" algn="ctr">
              <a:buNone/>
            </a:pPr>
            <a:endParaRPr lang="en-US" altLang="zh-TW" sz="144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76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祂改变时候、日期，</a:t>
            </a:r>
            <a:endParaRPr lang="en-US" altLang="zh-TW" sz="176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76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废王、立王</a:t>
            </a:r>
            <a:endParaRPr lang="en-US" altLang="zh-TW" sz="176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76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将智慧赐予智慧人，</a:t>
            </a:r>
            <a:endParaRPr lang="en-US" altLang="zh-TW" sz="176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76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将知识赐予聪明人。</a:t>
            </a:r>
            <a:endParaRPr lang="en-US" altLang="zh-TW" sz="17600" b="1" dirty="0">
              <a:solidFill>
                <a:srgbClr val="0000FF"/>
              </a:solidFill>
              <a:effectLst/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r>
              <a:rPr lang="zh-TW" altLang="en-US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（但以理书</a:t>
            </a:r>
            <a:r>
              <a:rPr lang="en-US" altLang="zh-TW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2:21</a:t>
            </a:r>
            <a:r>
              <a:rPr lang="zh-TW" altLang="en-US" sz="14400" b="1" dirty="0">
                <a:solidFill>
                  <a:srgbClr val="0000FF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br>
              <a:rPr lang="zh-TW" altLang="en-US" sz="70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zh-TW" altLang="en-US" sz="70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sz="4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950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4800" b="1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r>
              <a:rPr sz="48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历史</a:t>
            </a:r>
            <a:r>
              <a:rPr lang="zh-TW" altLang="en-US" sz="48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时间轴</a:t>
            </a:r>
            <a:r>
              <a:rPr lang="zh-CN" altLang="en-US" sz="48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sz="48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神拣选</a:t>
            </a:r>
            <a:r>
              <a:rPr sz="4800" b="1" dirty="0" err="1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管家</a:t>
            </a:r>
            <a:b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sz="48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zh-TW" altLang="en-US" sz="65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神使用国家完成阶段使命</a:t>
            </a:r>
            <a:endParaRPr lang="en-US" altLang="zh-TW" sz="65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en-US" sz="6500" b="1" dirty="0">
              <a:latin typeface="Microsoft YaHei UI" panose="020B0503020204020204" pitchFamily="34" charset="-122"/>
              <a:ea typeface="Microsoft YaHei U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sz="51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1492 → </a:t>
            </a:r>
            <a:r>
              <a:rPr lang="en-US" altLang="zh-CN" sz="51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1517</a:t>
            </a:r>
            <a:r>
              <a:rPr lang="en-US" sz="51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→ </a:t>
            </a:r>
          </a:p>
          <a:p>
            <a:pPr marL="0" indent="0" algn="ctr">
              <a:buNone/>
            </a:pPr>
            <a:r>
              <a:rPr lang="en-US" altLang="zh-CN" sz="51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1620</a:t>
            </a:r>
            <a:r>
              <a:rPr lang="en-US" sz="51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→ </a:t>
            </a:r>
            <a:r>
              <a:rPr sz="51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1776 → 1948 → 2009</a:t>
            </a:r>
            <a:endParaRPr lang="en-US" sz="51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zh-TW" sz="51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 algn="ctr">
              <a:buNone/>
            </a:pPr>
            <a:r>
              <a:rPr lang="zh-TW" altLang="en-US" sz="5100" b="1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这些年份像「钥匙交接」</a:t>
            </a:r>
            <a:endParaRPr lang="en-US" altLang="zh-TW" sz="51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lang="zh-TW" altLang="en-US" sz="5100" b="1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 algn="ctr">
              <a:buNone/>
            </a:pPr>
            <a:endParaRPr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296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1FAA1-CB4A-53D4-BF2A-CE8D1733D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i="0" dirty="0">
                <a:solidFill>
                  <a:schemeClr val="accent6">
                    <a:lumMod val="75000"/>
                  </a:schemeClr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信仰 与</a:t>
            </a:r>
            <a:r>
              <a:rPr lang="en-US" altLang="zh-TW" sz="4800" b="1" i="0" dirty="0">
                <a:solidFill>
                  <a:schemeClr val="accent6">
                    <a:lumMod val="75000"/>
                  </a:schemeClr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TW" altLang="en-US" sz="4800" b="1" i="0" dirty="0">
                <a:solidFill>
                  <a:schemeClr val="accent6">
                    <a:lumMod val="75000"/>
                  </a:schemeClr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金錢秩序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A6A25-C9DD-F756-1A00-F12E573E8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anose="020B0604020202020204" pitchFamily="34" charset="0"/>
              <a:buChar char="•"/>
            </a:pPr>
            <a:r>
              <a:rPr lang="en-US" altLang="zh-TW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1492 </a:t>
            </a:r>
            <a:r>
              <a:rPr lang="zh-TW" altLang="en-US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世界打開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altLang="zh-TW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1517 </a:t>
            </a:r>
            <a:r>
              <a:rPr lang="zh-TW" altLang="en-US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宗教改革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altLang="zh-TW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1620 </a:t>
            </a:r>
            <a:r>
              <a:rPr lang="zh-TW" altLang="en-US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清教徒聖約經濟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altLang="zh-TW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1776 </a:t>
            </a:r>
            <a:r>
              <a:rPr lang="zh-TW" altLang="en-US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美國信用國家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altLang="zh-TW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1948 </a:t>
            </a:r>
            <a:r>
              <a:rPr lang="zh-TW" altLang="en-US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以色列復國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altLang="zh-TW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2009 </a:t>
            </a:r>
            <a:r>
              <a:rPr lang="zh-TW" altLang="en-US" sz="4000" b="1" i="0" dirty="0">
                <a:solidFill>
                  <a:srgbClr val="22222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数字幣誕生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88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2543</TotalTime>
  <Words>1998</Words>
  <Application>Microsoft Macintosh PowerPoint</Application>
  <PresentationFormat>On-screen Show (4:3)</PresentationFormat>
  <Paragraphs>289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Microsoft YaHei UI</vt:lpstr>
      <vt:lpstr>SimHei</vt:lpstr>
      <vt:lpstr>Arial</vt:lpstr>
      <vt:lpstr>Calibri</vt:lpstr>
      <vt:lpstr>Times New Roman</vt:lpstr>
      <vt:lpstr>Office Theme</vt:lpstr>
      <vt:lpstr>  至高神拣选忠心管家 承数位世代宣教使命  </vt:lpstr>
      <vt:lpstr>PowerPoint Presentation</vt:lpstr>
      <vt:lpstr>万物的结局近了，</vt:lpstr>
      <vt:lpstr> 我们活在什么时代？ </vt:lpstr>
      <vt:lpstr>PowerPoint Presentation</vt:lpstr>
      <vt:lpstr>PowerPoint Presentation</vt:lpstr>
      <vt:lpstr>PowerPoint Presentation</vt:lpstr>
      <vt:lpstr> 历史时间轴 神拣选管家 </vt:lpstr>
      <vt:lpstr>信仰 与 金錢秩序</vt:lpstr>
      <vt:lpstr> 1492 土地空间財富版圖被打开 Christopher Columbus’s first voyage</vt:lpstr>
      <vt:lpstr>    1517 信仰與金錢權柄被重新定義 Protestant Reformation   </vt:lpstr>
      <vt:lpstr> 1620  聖約社會與經濟自由的開始 Mayflower Voyage</vt:lpstr>
      <vt:lpstr> 1776 管家国家兴起  United States Declaration of Independence</vt:lpstr>
      <vt:lpstr>  1948 启示源头归位   Israeli Declaration of Independence </vt:lpstr>
      <vt:lpstr>2009经济度量衡的更新 Bitcoin Genesis Block</vt:lpstr>
      <vt:lpstr>2009之后：进入旷野</vt:lpstr>
      <vt:lpstr> 管家考试 </vt:lpstr>
      <vt:lpstr>教会为何看不懂这个时代？</vt:lpstr>
      <vt:lpstr> 美国是否进入交账阶段？</vt:lpstr>
      <vt:lpstr>过去200年美国掌管</vt:lpstr>
      <vt:lpstr>神能兴起管家从国家转向群体</vt:lpstr>
      <vt:lpstr>这一代基督徒的呼召</vt:lpstr>
      <vt:lpstr>PowerPoint Presentation</vt:lpstr>
      <vt:lpstr>  三层宣教： </vt:lpstr>
      <vt:lpstr>  启示录描述未来世界：  </vt:lpstr>
      <vt:lpstr>  神预备了未被控制的恩典  </vt:lpstr>
      <vt:lpstr>   属灵本质冲突：控制 vs 信任 中心控制 vs 真理规则    </vt:lpstr>
      <vt:lpstr>2009这关键时间点比特币诞生</vt:lpstr>
      <vt:lpstr>呼吁基督徒们祷告、察验、预备</vt:lpstr>
      <vt:lpstr>PowerPoint Presentation</vt:lpstr>
      <vt:lpstr>神改变世界的度量衡</vt:lpstr>
      <vt:lpstr> 真正属神的财富管家 </vt:lpstr>
      <vt:lpstr>PowerPoint Presentation</vt:lpstr>
      <vt:lpstr>PowerPoint Presentation</vt:lpstr>
      <vt:lpstr>祷告与宣告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管家世代：神的国在人的国中运行</dc:title>
  <dc:subject/>
  <dc:creator/>
  <cp:keywords/>
  <dc:description>generated using python-pptx</dc:description>
  <cp:lastModifiedBy>Minchi Ho Pi</cp:lastModifiedBy>
  <cp:revision>16</cp:revision>
  <dcterms:created xsi:type="dcterms:W3CDTF">2013-01-27T09:14:16Z</dcterms:created>
  <dcterms:modified xsi:type="dcterms:W3CDTF">2026-03-26T05:39:19Z</dcterms:modified>
  <cp:category/>
</cp:coreProperties>
</file>